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Lst>
  <p:sldSz cy="5143500" cx="9144000"/>
  <p:notesSz cx="6858000" cy="9144000"/>
  <p:embeddedFontLst>
    <p:embeddedFont>
      <p:font typeface="Overpass Mono Light"/>
      <p:regular r:id="rId79"/>
      <p:bold r:id="rId80"/>
    </p:embeddedFont>
    <p:embeddedFont>
      <p:font typeface="Anaheim"/>
      <p:regular r:id="rId81"/>
    </p:embeddedFont>
    <p:embeddedFont>
      <p:font typeface="Barlow Condensed ExtraBold"/>
      <p:bold r:id="rId82"/>
      <p:boldItalic r:id="rId83"/>
    </p:embeddedFont>
    <p:embeddedFont>
      <p:font typeface="Overpass Mono"/>
      <p:regular r:id="rId84"/>
      <p:bold r:id="rId85"/>
    </p:embeddedFont>
    <p:embeddedFont>
      <p:font typeface="Fira Code"/>
      <p:regular r:id="rId86"/>
      <p:bold r:id="rId87"/>
    </p:embeddedFont>
    <p:embeddedFont>
      <p:font typeface="Barlow"/>
      <p:regular r:id="rId88"/>
      <p:bold r:id="rId89"/>
      <p:italic r:id="rId90"/>
      <p:boldItalic r:id="rId91"/>
    </p:embeddedFont>
    <p:embeddedFont>
      <p:font typeface="Overpass Mono Medium"/>
      <p:regular r:id="rId92"/>
      <p:bold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OverpassMono-regular.fntdata"/><Relationship Id="rId83" Type="http://schemas.openxmlformats.org/officeDocument/2006/relationships/font" Target="fonts/BarlowCondensedExtraBold-boldItalic.fntdata"/><Relationship Id="rId42" Type="http://schemas.openxmlformats.org/officeDocument/2006/relationships/slide" Target="slides/slide38.xml"/><Relationship Id="rId86" Type="http://schemas.openxmlformats.org/officeDocument/2006/relationships/font" Target="fonts/FiraCode-regular.fntdata"/><Relationship Id="rId41" Type="http://schemas.openxmlformats.org/officeDocument/2006/relationships/slide" Target="slides/slide37.xml"/><Relationship Id="rId85" Type="http://schemas.openxmlformats.org/officeDocument/2006/relationships/font" Target="fonts/OverpassMono-bold.fntdata"/><Relationship Id="rId44" Type="http://schemas.openxmlformats.org/officeDocument/2006/relationships/slide" Target="slides/slide40.xml"/><Relationship Id="rId88" Type="http://schemas.openxmlformats.org/officeDocument/2006/relationships/font" Target="fonts/Barlow-regular.fntdata"/><Relationship Id="rId43" Type="http://schemas.openxmlformats.org/officeDocument/2006/relationships/slide" Target="slides/slide39.xml"/><Relationship Id="rId87" Type="http://schemas.openxmlformats.org/officeDocument/2006/relationships/font" Target="fonts/FiraCode-bold.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Barlow-bold.fntdata"/><Relationship Id="rId80" Type="http://schemas.openxmlformats.org/officeDocument/2006/relationships/font" Target="fonts/OverpassMonoLight-bold.fntdata"/><Relationship Id="rId82" Type="http://schemas.openxmlformats.org/officeDocument/2006/relationships/font" Target="fonts/BarlowCondensedExtraBold-bold.fntdata"/><Relationship Id="rId81" Type="http://schemas.openxmlformats.org/officeDocument/2006/relationships/font" Target="fonts/Anahei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font" Target="fonts/OverpassMonoLight-regular.fntdata"/><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Barlow-boldItalic.fntdata"/><Relationship Id="rId90" Type="http://schemas.openxmlformats.org/officeDocument/2006/relationships/font" Target="fonts/Barlow-italic.fntdata"/><Relationship Id="rId93" Type="http://schemas.openxmlformats.org/officeDocument/2006/relationships/font" Target="fonts/OverpassMonoMedium-bold.fntdata"/><Relationship Id="rId92" Type="http://schemas.openxmlformats.org/officeDocument/2006/relationships/font" Target="fonts/OverpassMonoMedium-regular.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3c584d0c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c3c584d0c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c3c584d0c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c3c584d0c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c3c584d0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c3c584d0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18ae566e2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18ae566e2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18ae566e2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18ae566e2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037110ea7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037110ea7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18ae566e2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18ae566e2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16a844846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16a844846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1a6d82d4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1a6d82d4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18ae566e2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18ae566e2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8b872573b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8b872573b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18ae566e2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18ae566e2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18ae566e24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18ae566e2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18ae566e2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18ae566e2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18ae566e2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18ae566e2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16a84484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16a84484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18ae566e2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18ae566e2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18ae566e2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18ae566e2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18ae566e2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18ae566e2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c4a7f9448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c4a7f94486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c4a7f94486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c4a7f94486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b872573b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b872573b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c076d69f4a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c076d69f4a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18ae566e2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18ae566e2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16a844846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16a844846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16a844846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16a844846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16a844846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16a844846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18ae566e2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18ae566e2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1a6d82d42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1a6d82d42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c076d69f4a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c076d69f4a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1a6d82d42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1a6d82d42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1a6d82d42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1a6d82d42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42b6052ef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42b6052ef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1a6d82d42b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1a6d82d42b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1a6d82d42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1a6d82d42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1a6d82d42b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1a6d82d42b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1a6d82d42b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1a6d82d42b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1a6d82d42b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1a6d82d42b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1a6d82d42b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1a6d82d42b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1a6d82d42b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1a6d82d42b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1a6d82d42b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1a6d82d42b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1a6d82d42b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1a6d82d42b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1a6d82d42b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1a6d82d42b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ba0a9c658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ba0a9c658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1a6d82d42b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1a6d82d42b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1a6d82d42b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1a6d82d42b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1a6d82d42b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1a6d82d42b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1a6d82d42b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1a6d82d42b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1a6d82d42b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1a6d82d42b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c076d69f4a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c076d69f4a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1a6d82d42b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1a6d82d42b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1a6d82d42b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1a6d82d42b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1a6d82d42b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1a6d82d42b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1a6d82d42b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1a6d82d42b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c4a7f94486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c4a7f94486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1a6d82d42b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1a6d82d42b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42b6052efb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42b6052efb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42b6052efb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42b6052efb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078aa2d6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078aa2d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078aa2d6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078aa2d6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1a6d82d42b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1a6d82d42b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078aa2d6f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078aa2d6f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1a6d82d42b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21a6d82d42b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078aa2d6f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078aa2d6f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1a6d82d42b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1a6d82d42b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42b6052efb_0_1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42b6052efb_0_1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1a6d82d42b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21a6d82d42b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1a6d82d42b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1a6d82d42b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1a6d82d42b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1a6d82d42b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1a6d82d42b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1a6d82d42b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42b6052efb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42b6052efb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18ae566e2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18ae566e2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18ae566e2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18ae566e2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50" name="Google Shape;50;p2"/>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139" name="Shape 139"/>
        <p:cNvGrpSpPr/>
        <p:nvPr/>
      </p:nvGrpSpPr>
      <p:grpSpPr>
        <a:xfrm>
          <a:off x="0" y="0"/>
          <a:ext cx="0" cy="0"/>
          <a:chOff x="0" y="0"/>
          <a:chExt cx="0" cy="0"/>
        </a:xfrm>
      </p:grpSpPr>
      <p:sp>
        <p:nvSpPr>
          <p:cNvPr id="140" name="Google Shape;140;p11"/>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143" name="Google Shape;143;p11"/>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7" name="Shape 147"/>
        <p:cNvGrpSpPr/>
        <p:nvPr/>
      </p:nvGrpSpPr>
      <p:grpSpPr>
        <a:xfrm>
          <a:off x="0" y="0"/>
          <a:ext cx="0" cy="0"/>
          <a:chOff x="0" y="0"/>
          <a:chExt cx="0" cy="0"/>
        </a:xfrm>
      </p:grpSpPr>
      <p:sp>
        <p:nvSpPr>
          <p:cNvPr id="148" name="Google Shape;148;p12"/>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149" name="Google Shape;149;p12"/>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2"/>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2"/>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2"/>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2"/>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62"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4"/>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3" name="Google Shape;183;p14"/>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4" name="Google Shape;184;p14"/>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85" name="Google Shape;185;p14"/>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6" name="Google Shape;186;p14"/>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7" name="Google Shape;187;p14"/>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8" name="Google Shape;188;p14"/>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89" name="Google Shape;189;p14"/>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90" name="Google Shape;190;p14"/>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1" name="Shape 191"/>
        <p:cNvGrpSpPr/>
        <p:nvPr/>
      </p:nvGrpSpPr>
      <p:grpSpPr>
        <a:xfrm>
          <a:off x="0" y="0"/>
          <a:ext cx="0" cy="0"/>
          <a:chOff x="0" y="0"/>
          <a:chExt cx="0" cy="0"/>
        </a:xfrm>
      </p:grpSpPr>
      <p:sp>
        <p:nvSpPr>
          <p:cNvPr id="192" name="Google Shape;192;p15"/>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98" name="Google Shape;198;p15"/>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99" name="Google Shape;199;p15"/>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00" name="Google Shape;200;p15"/>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01" name="Google Shape;201;p15"/>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2" name="Google Shape;202;p15"/>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03" name="Google Shape;203;p15"/>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04" name="Google Shape;204;p15"/>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05" name="Google Shape;205;p15"/>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06" name="Google Shape;206;p15"/>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207" name="Shape 207"/>
        <p:cNvGrpSpPr/>
        <p:nvPr/>
      </p:nvGrpSpPr>
      <p:grpSpPr>
        <a:xfrm>
          <a:off x="0" y="0"/>
          <a:ext cx="0" cy="0"/>
          <a:chOff x="0" y="0"/>
          <a:chExt cx="0" cy="0"/>
        </a:xfrm>
      </p:grpSpPr>
      <p:sp>
        <p:nvSpPr>
          <p:cNvPr id="208" name="Google Shape;208;p16"/>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09" name="Google Shape;209;p16"/>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0" name="Google Shape;210;p16"/>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1" name="Google Shape;211;p16"/>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2" name="Google Shape;212;p16"/>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3" name="Google Shape;213;p16"/>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4" name="Google Shape;214;p16"/>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5" name="Google Shape;215;p16"/>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16" name="Google Shape;216;p16"/>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217" name="Shape 217"/>
        <p:cNvGrpSpPr/>
        <p:nvPr/>
      </p:nvGrpSpPr>
      <p:grpSpPr>
        <a:xfrm>
          <a:off x="0" y="0"/>
          <a:ext cx="0" cy="0"/>
          <a:chOff x="0" y="0"/>
          <a:chExt cx="0" cy="0"/>
        </a:xfrm>
      </p:grpSpPr>
      <p:sp>
        <p:nvSpPr>
          <p:cNvPr id="218" name="Google Shape;218;p17"/>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220" name="Google Shape;220;p17"/>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221" name="Google Shape;221;p17"/>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225" name="Shape 225"/>
        <p:cNvGrpSpPr/>
        <p:nvPr/>
      </p:nvGrpSpPr>
      <p:grpSpPr>
        <a:xfrm>
          <a:off x="0" y="0"/>
          <a:ext cx="0" cy="0"/>
          <a:chOff x="0" y="0"/>
          <a:chExt cx="0" cy="0"/>
        </a:xfrm>
      </p:grpSpPr>
      <p:sp>
        <p:nvSpPr>
          <p:cNvPr id="226" name="Google Shape;226;p18"/>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238"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241" name="Google Shape;241;p19"/>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242" name="Google Shape;242;p19"/>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274" name="Shape 274"/>
        <p:cNvGrpSpPr/>
        <p:nvPr/>
      </p:nvGrpSpPr>
      <p:grpSpPr>
        <a:xfrm>
          <a:off x="0" y="0"/>
          <a:ext cx="0" cy="0"/>
          <a:chOff x="0" y="0"/>
          <a:chExt cx="0" cy="0"/>
        </a:xfrm>
      </p:grpSpPr>
      <p:sp>
        <p:nvSpPr>
          <p:cNvPr id="275" name="Google Shape;275;p20"/>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281" name="Google Shape;281;p20"/>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282" name="Google Shape;282;p20"/>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283" name="Google Shape;283;p20"/>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51" name="Shape 51"/>
        <p:cNvGrpSpPr/>
        <p:nvPr/>
      </p:nvGrpSpPr>
      <p:grpSpPr>
        <a:xfrm>
          <a:off x="0" y="0"/>
          <a:ext cx="0" cy="0"/>
          <a:chOff x="0" y="0"/>
          <a:chExt cx="0" cy="0"/>
        </a:xfrm>
      </p:grpSpPr>
      <p:sp>
        <p:nvSpPr>
          <p:cNvPr id="52" name="Google Shape;52;p3"/>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56" name="Google Shape;56;p3"/>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57" name="Google Shape;57;p3"/>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284" name="Shape 284"/>
        <p:cNvGrpSpPr/>
        <p:nvPr/>
      </p:nvGrpSpPr>
      <p:grpSpPr>
        <a:xfrm>
          <a:off x="0" y="0"/>
          <a:ext cx="0" cy="0"/>
          <a:chOff x="0" y="0"/>
          <a:chExt cx="0" cy="0"/>
        </a:xfrm>
      </p:grpSpPr>
      <p:sp>
        <p:nvSpPr>
          <p:cNvPr id="285" name="Google Shape;285;p21"/>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286" name="Google Shape;286;p2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287" name="Shape 287"/>
        <p:cNvGrpSpPr/>
        <p:nvPr/>
      </p:nvGrpSpPr>
      <p:grpSpPr>
        <a:xfrm>
          <a:off x="0" y="0"/>
          <a:ext cx="0" cy="0"/>
          <a:chOff x="0" y="0"/>
          <a:chExt cx="0" cy="0"/>
        </a:xfrm>
      </p:grpSpPr>
      <p:sp>
        <p:nvSpPr>
          <p:cNvPr id="288" name="Google Shape;288;p22"/>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9" name="Google Shape;289;p22"/>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0" name="Google Shape;290;p22"/>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22"/>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2" name="Google Shape;292;p22"/>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2"/>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4" name="Google Shape;294;p22"/>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2"/>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6" name="Google Shape;296;p22"/>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22"/>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8" name="Google Shape;298;p22"/>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22"/>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00" name="Google Shape;300;p22"/>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01" name="Google Shape;301;p22"/>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303" name="Shape 303"/>
        <p:cNvGrpSpPr/>
        <p:nvPr/>
      </p:nvGrpSpPr>
      <p:grpSpPr>
        <a:xfrm>
          <a:off x="0" y="0"/>
          <a:ext cx="0" cy="0"/>
          <a:chOff x="0" y="0"/>
          <a:chExt cx="0" cy="0"/>
        </a:xfrm>
      </p:grpSpPr>
      <p:sp>
        <p:nvSpPr>
          <p:cNvPr id="304" name="Google Shape;304;p2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05" name="Google Shape;305;p23"/>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06" name="Google Shape;306;p23"/>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310" name="Shape 310"/>
        <p:cNvGrpSpPr/>
        <p:nvPr/>
      </p:nvGrpSpPr>
      <p:grpSpPr>
        <a:xfrm>
          <a:off x="0" y="0"/>
          <a:ext cx="0" cy="0"/>
          <a:chOff x="0" y="0"/>
          <a:chExt cx="0" cy="0"/>
        </a:xfrm>
      </p:grpSpPr>
      <p:sp>
        <p:nvSpPr>
          <p:cNvPr id="311" name="Google Shape;311;p24"/>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24"/>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3" name="Google Shape;313;p24"/>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24"/>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5" name="Google Shape;315;p24"/>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24"/>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4"/>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 name="Google Shape;87;p4"/>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5"/>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91" name="Google Shape;91;p5"/>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sp>
        <p:nvSpPr>
          <p:cNvPr id="93" name="Google Shape;93;p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94" name="Google Shape;94;p6"/>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95" name="Google Shape;95;p6"/>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96" name="Google Shape;96;p6"/>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97" name="Google Shape;97;p6"/>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98" name="Google Shape;98;p6"/>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03" name="Google Shape;103;p8"/>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4" name="Google Shape;104;p8"/>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106" name="Shape 106"/>
        <p:cNvGrpSpPr/>
        <p:nvPr/>
      </p:nvGrpSpPr>
      <p:grpSpPr>
        <a:xfrm>
          <a:off x="0" y="0"/>
          <a:ext cx="0" cy="0"/>
          <a:chOff x="0" y="0"/>
          <a:chExt cx="0" cy="0"/>
        </a:xfrm>
      </p:grpSpPr>
      <p:sp>
        <p:nvSpPr>
          <p:cNvPr id="107" name="Google Shape;107;p9"/>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33" name="Google Shape;133;p9"/>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10"/>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6" name="Google Shape;136;p1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37" name="Google Shape;137;p10"/>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28.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30.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p:nvPr/>
        </p:nvSpPr>
        <p:spPr>
          <a:xfrm>
            <a:off x="8110250" y="87725"/>
            <a:ext cx="1876200" cy="1606800"/>
          </a:xfrm>
          <a:prstGeom prst="diagStripe">
            <a:avLst>
              <a:gd fmla="val 5000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7267750" y="-161750"/>
            <a:ext cx="2436900" cy="2124600"/>
          </a:xfrm>
          <a:prstGeom prst="diagStripe">
            <a:avLst>
              <a:gd fmla="val 50000"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Android Studio</a:t>
            </a:r>
            <a:endParaRPr/>
          </a:p>
        </p:txBody>
      </p:sp>
      <p:sp>
        <p:nvSpPr>
          <p:cNvPr id="333" name="Google Shape;333;p25"/>
          <p:cNvSpPr/>
          <p:nvPr/>
        </p:nvSpPr>
        <p:spPr>
          <a:xfrm rot="10800000">
            <a:off x="7735275" y="228650"/>
            <a:ext cx="2115300" cy="1734000"/>
          </a:xfrm>
          <a:prstGeom prst="diagStripe">
            <a:avLst>
              <a:gd fmla="val 50000" name="adj"/>
            </a:avLst>
          </a:prstGeom>
          <a:solidFill>
            <a:srgbClr val="1B1464">
              <a:alpha val="4392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dk2"/>
                </a:solidFill>
              </a:rPr>
              <a:t>“ Data disappears on reboot,</a:t>
            </a:r>
            <a:endParaRPr>
              <a:solidFill>
                <a:schemeClr val="dk2"/>
              </a:solidFill>
            </a:endParaRPr>
          </a:p>
          <a:p>
            <a:pPr indent="457200" lvl="0" marL="0" rtl="0" algn="l">
              <a:spcBef>
                <a:spcPts val="0"/>
              </a:spcBef>
              <a:spcAft>
                <a:spcPts val="0"/>
              </a:spcAft>
              <a:buNone/>
            </a:pPr>
            <a:r>
              <a:rPr lang="en">
                <a:solidFill>
                  <a:schemeClr val="dk2"/>
                </a:solidFill>
              </a:rPr>
              <a:t>How can we work with data more efficiently? ”</a:t>
            </a:r>
            <a:endParaRPr sz="2100">
              <a:solidFill>
                <a:schemeClr val="dk2"/>
              </a:solidFill>
            </a:endParaRPr>
          </a:p>
        </p:txBody>
      </p:sp>
      <p:sp>
        <p:nvSpPr>
          <p:cNvPr id="335" name="Google Shape;335;p25"/>
          <p:cNvSpPr txBox="1"/>
          <p:nvPr/>
        </p:nvSpPr>
        <p:spPr>
          <a:xfrm>
            <a:off x="1843525" y="0"/>
            <a:ext cx="2333400" cy="400200"/>
          </a:xfrm>
          <a:prstGeom prst="rect">
            <a:avLst/>
          </a:prstGeom>
          <a:noFill/>
          <a:ln>
            <a:noFill/>
          </a:ln>
        </p:spPr>
        <p:txBody>
          <a:bodyPr anchorCtr="0" anchor="t" bIns="91425" lIns="91425" spcFirstLastPara="1" rIns="91425" wrap="square" tIns="91425">
            <a:spAutoFit/>
          </a:bodyPr>
          <a:lstStyle/>
          <a:p>
            <a:pPr indent="457200" lvl="0" marL="0" rtl="0" algn="ctr">
              <a:spcBef>
                <a:spcPts val="0"/>
              </a:spcBef>
              <a:spcAft>
                <a:spcPts val="0"/>
              </a:spcAft>
              <a:buNone/>
            </a:pPr>
            <a:r>
              <a:rPr lang="en">
                <a:latin typeface="Overpass Mono Medium"/>
                <a:ea typeface="Overpass Mono Medium"/>
                <a:cs typeface="Overpass Mono Medium"/>
                <a:sym typeface="Overpass Mono Medium"/>
              </a:rPr>
              <a:t>Android Studio</a:t>
            </a:r>
            <a:endParaRPr>
              <a:latin typeface="Overpass Mono Medium"/>
              <a:ea typeface="Overpass Mono Medium"/>
              <a:cs typeface="Overpass Mono Medium"/>
              <a:sym typeface="Overpass Mono Medium"/>
            </a:endParaRPr>
          </a:p>
        </p:txBody>
      </p:sp>
      <p:sp>
        <p:nvSpPr>
          <p:cNvPr id="336" name="Google Shape;336;p25"/>
          <p:cNvSpPr txBox="1"/>
          <p:nvPr/>
        </p:nvSpPr>
        <p:spPr>
          <a:xfrm>
            <a:off x="852700" y="0"/>
            <a:ext cx="68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verpass Mono Medium"/>
                <a:ea typeface="Overpass Mono Medium"/>
                <a:cs typeface="Overpass Mono Medium"/>
                <a:sym typeface="Overpass Mono Medium"/>
              </a:rPr>
              <a:t>#11</a:t>
            </a:r>
            <a:endParaRPr>
              <a:latin typeface="Overpass Mono Medium"/>
              <a:ea typeface="Overpass Mono Medium"/>
              <a:cs typeface="Overpass Mono Medium"/>
              <a:sym typeface="Overpass Mono Medium"/>
            </a:endParaRPr>
          </a:p>
        </p:txBody>
      </p:sp>
      <p:pic>
        <p:nvPicPr>
          <p:cNvPr id="337" name="Google Shape;337;p25"/>
          <p:cNvPicPr preferRelativeResize="0"/>
          <p:nvPr/>
        </p:nvPicPr>
        <p:blipFill rotWithShape="1">
          <a:blip r:embed="rId3">
            <a:alphaModFix/>
          </a:blip>
          <a:srcRect b="0" l="72164" r="0" t="0"/>
          <a:stretch/>
        </p:blipFill>
        <p:spPr>
          <a:xfrm>
            <a:off x="7157603" y="637050"/>
            <a:ext cx="1373734" cy="1561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4"/>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txBox="1"/>
          <p:nvPr>
            <p:ph idx="4294967295" type="title"/>
          </p:nvPr>
        </p:nvSpPr>
        <p:spPr>
          <a:xfrm>
            <a:off x="26074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First Step</a:t>
            </a:r>
            <a:endParaRPr>
              <a:solidFill>
                <a:schemeClr val="dk2"/>
              </a:solidFill>
            </a:endParaRPr>
          </a:p>
        </p:txBody>
      </p:sp>
      <p:pic>
        <p:nvPicPr>
          <p:cNvPr id="455" name="Google Shape;455;p34"/>
          <p:cNvPicPr preferRelativeResize="0"/>
          <p:nvPr/>
        </p:nvPicPr>
        <p:blipFill>
          <a:blip r:embed="rId3">
            <a:alphaModFix/>
          </a:blip>
          <a:stretch>
            <a:fillRect/>
          </a:stretch>
        </p:blipFill>
        <p:spPr>
          <a:xfrm>
            <a:off x="7507650" y="0"/>
            <a:ext cx="1521475" cy="1521475"/>
          </a:xfrm>
          <a:prstGeom prst="rect">
            <a:avLst/>
          </a:prstGeom>
          <a:noFill/>
          <a:ln>
            <a:noFill/>
          </a:ln>
        </p:spPr>
      </p:pic>
      <p:sp>
        <p:nvSpPr>
          <p:cNvPr id="456" name="Google Shape;456;p34"/>
          <p:cNvSpPr txBox="1"/>
          <p:nvPr/>
        </p:nvSpPr>
        <p:spPr>
          <a:xfrm>
            <a:off x="1273650" y="4278175"/>
            <a:ext cx="6237300" cy="461700"/>
          </a:xfrm>
          <a:prstGeom prst="rect">
            <a:avLst/>
          </a:prstGeom>
          <a:noFill/>
          <a:ln>
            <a:noFill/>
          </a:ln>
        </p:spPr>
        <p:txBody>
          <a:bodyPr anchorCtr="0" anchor="t" bIns="91425" lIns="91425" spcFirstLastPara="1" rIns="91425" wrap="square" tIns="91425">
            <a:spAutoFit/>
          </a:bodyPr>
          <a:lstStyle/>
          <a:p>
            <a:pPr indent="0" lvl="0" marL="114300" rtl="0" algn="l">
              <a:spcBef>
                <a:spcPts val="0"/>
              </a:spcBef>
              <a:spcAft>
                <a:spcPts val="0"/>
              </a:spcAft>
              <a:buNone/>
            </a:pPr>
            <a:r>
              <a:t/>
            </a:r>
            <a:endParaRPr sz="1800">
              <a:solidFill>
                <a:schemeClr val="lt1"/>
              </a:solidFill>
              <a:latin typeface="Anaheim"/>
              <a:ea typeface="Anaheim"/>
              <a:cs typeface="Anaheim"/>
              <a:sym typeface="Anaheim"/>
            </a:endParaRPr>
          </a:p>
        </p:txBody>
      </p:sp>
      <p:sp>
        <p:nvSpPr>
          <p:cNvPr id="457" name="Google Shape;457;p34"/>
          <p:cNvSpPr txBox="1"/>
          <p:nvPr/>
        </p:nvSpPr>
        <p:spPr>
          <a:xfrm>
            <a:off x="1461825" y="4439650"/>
            <a:ext cx="623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Anaheim"/>
                <a:ea typeface="Anaheim"/>
                <a:cs typeface="Anaheim"/>
                <a:sym typeface="Anaheim"/>
              </a:rPr>
              <a:t>Enable Plugin - Annotation Processor</a:t>
            </a:r>
            <a:endParaRPr sz="1800">
              <a:solidFill>
                <a:schemeClr val="lt1"/>
              </a:solidFill>
              <a:latin typeface="Anaheim"/>
              <a:ea typeface="Anaheim"/>
              <a:cs typeface="Anaheim"/>
              <a:sym typeface="Anaheim"/>
            </a:endParaRPr>
          </a:p>
          <a:p>
            <a:pPr indent="0" lvl="0" marL="0" rtl="0" algn="l">
              <a:spcBef>
                <a:spcPts val="0"/>
              </a:spcBef>
              <a:spcAft>
                <a:spcPts val="0"/>
              </a:spcAft>
              <a:buNone/>
            </a:pPr>
            <a:r>
              <a:rPr lang="en" sz="1800">
                <a:solidFill>
                  <a:schemeClr val="lt1"/>
                </a:solidFill>
                <a:latin typeface="Anaheim"/>
                <a:ea typeface="Anaheim"/>
                <a:cs typeface="Anaheim"/>
                <a:sym typeface="Anaheim"/>
              </a:rPr>
              <a:t>ÄNDRA OCKSÅ TILL 1.9.23</a:t>
            </a:r>
            <a:endParaRPr sz="1800">
              <a:solidFill>
                <a:schemeClr val="lt1"/>
              </a:solidFill>
              <a:latin typeface="Anaheim"/>
              <a:ea typeface="Anaheim"/>
              <a:cs typeface="Anaheim"/>
              <a:sym typeface="Anaheim"/>
            </a:endParaRPr>
          </a:p>
        </p:txBody>
      </p:sp>
      <p:pic>
        <p:nvPicPr>
          <p:cNvPr id="458" name="Google Shape;458;p34"/>
          <p:cNvPicPr preferRelativeResize="0"/>
          <p:nvPr/>
        </p:nvPicPr>
        <p:blipFill>
          <a:blip r:embed="rId4">
            <a:alphaModFix/>
          </a:blip>
          <a:stretch>
            <a:fillRect/>
          </a:stretch>
        </p:blipFill>
        <p:spPr>
          <a:xfrm>
            <a:off x="0" y="1548979"/>
            <a:ext cx="9144001" cy="2315342"/>
          </a:xfrm>
          <a:prstGeom prst="rect">
            <a:avLst/>
          </a:prstGeom>
          <a:noFill/>
          <a:ln>
            <a:noFill/>
          </a:ln>
        </p:spPr>
      </p:pic>
      <p:cxnSp>
        <p:nvCxnSpPr>
          <p:cNvPr id="459" name="Google Shape;459;p34"/>
          <p:cNvCxnSpPr/>
          <p:nvPr/>
        </p:nvCxnSpPr>
        <p:spPr>
          <a:xfrm rot="10800000">
            <a:off x="7092725" y="2566450"/>
            <a:ext cx="1071900" cy="49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5"/>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txBox="1"/>
          <p:nvPr>
            <p:ph idx="4294967295" type="title"/>
          </p:nvPr>
        </p:nvSpPr>
        <p:spPr>
          <a:xfrm>
            <a:off x="26074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Navigate</a:t>
            </a:r>
            <a:endParaRPr>
              <a:solidFill>
                <a:schemeClr val="dk2"/>
              </a:solidFill>
            </a:endParaRPr>
          </a:p>
        </p:txBody>
      </p:sp>
      <p:pic>
        <p:nvPicPr>
          <p:cNvPr id="472" name="Google Shape;472;p35"/>
          <p:cNvPicPr preferRelativeResize="0"/>
          <p:nvPr/>
        </p:nvPicPr>
        <p:blipFill>
          <a:blip r:embed="rId3">
            <a:alphaModFix/>
          </a:blip>
          <a:stretch>
            <a:fillRect/>
          </a:stretch>
        </p:blipFill>
        <p:spPr>
          <a:xfrm>
            <a:off x="7507650" y="0"/>
            <a:ext cx="1521475" cy="1521475"/>
          </a:xfrm>
          <a:prstGeom prst="rect">
            <a:avLst/>
          </a:prstGeom>
          <a:noFill/>
          <a:ln>
            <a:noFill/>
          </a:ln>
        </p:spPr>
      </p:pic>
      <p:sp>
        <p:nvSpPr>
          <p:cNvPr id="473" name="Google Shape;473;p35"/>
          <p:cNvSpPr txBox="1"/>
          <p:nvPr/>
        </p:nvSpPr>
        <p:spPr>
          <a:xfrm>
            <a:off x="1461825" y="4396350"/>
            <a:ext cx="6237300" cy="461700"/>
          </a:xfrm>
          <a:prstGeom prst="rect">
            <a:avLst/>
          </a:prstGeom>
          <a:noFill/>
          <a:ln>
            <a:noFill/>
          </a:ln>
        </p:spPr>
        <p:txBody>
          <a:bodyPr anchorCtr="0" anchor="t" bIns="91425" lIns="91425" spcFirstLastPara="1" rIns="91425" wrap="square" tIns="91425">
            <a:spAutoFit/>
          </a:bodyPr>
          <a:lstStyle/>
          <a:p>
            <a:pPr indent="0" lvl="0" marL="114300" rtl="0" algn="l">
              <a:spcBef>
                <a:spcPts val="0"/>
              </a:spcBef>
              <a:spcAft>
                <a:spcPts val="0"/>
              </a:spcAft>
              <a:buNone/>
            </a:pPr>
            <a:r>
              <a:t/>
            </a:r>
            <a:endParaRPr sz="1800">
              <a:solidFill>
                <a:schemeClr val="lt1"/>
              </a:solidFill>
              <a:latin typeface="Anaheim"/>
              <a:ea typeface="Anaheim"/>
              <a:cs typeface="Anaheim"/>
              <a:sym typeface="Anaheim"/>
            </a:endParaRPr>
          </a:p>
        </p:txBody>
      </p:sp>
      <p:pic>
        <p:nvPicPr>
          <p:cNvPr id="474" name="Google Shape;474;p35"/>
          <p:cNvPicPr preferRelativeResize="0"/>
          <p:nvPr/>
        </p:nvPicPr>
        <p:blipFill>
          <a:blip r:embed="rId4">
            <a:alphaModFix/>
          </a:blip>
          <a:stretch>
            <a:fillRect/>
          </a:stretch>
        </p:blipFill>
        <p:spPr>
          <a:xfrm>
            <a:off x="1019950" y="813825"/>
            <a:ext cx="6877050" cy="3638550"/>
          </a:xfrm>
          <a:prstGeom prst="rect">
            <a:avLst/>
          </a:prstGeom>
          <a:noFill/>
          <a:ln>
            <a:noFill/>
          </a:ln>
        </p:spPr>
      </p:pic>
      <p:cxnSp>
        <p:nvCxnSpPr>
          <p:cNvPr id="475" name="Google Shape;475;p35"/>
          <p:cNvCxnSpPr/>
          <p:nvPr/>
        </p:nvCxnSpPr>
        <p:spPr>
          <a:xfrm>
            <a:off x="920425" y="1862500"/>
            <a:ext cx="812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6"/>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txBox="1"/>
          <p:nvPr>
            <p:ph idx="4294967295" type="title"/>
          </p:nvPr>
        </p:nvSpPr>
        <p:spPr>
          <a:xfrm>
            <a:off x="26074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First Step</a:t>
            </a:r>
            <a:endParaRPr>
              <a:solidFill>
                <a:schemeClr val="dk2"/>
              </a:solidFill>
            </a:endParaRPr>
          </a:p>
        </p:txBody>
      </p:sp>
      <p:pic>
        <p:nvPicPr>
          <p:cNvPr id="488" name="Google Shape;488;p36"/>
          <p:cNvPicPr preferRelativeResize="0"/>
          <p:nvPr/>
        </p:nvPicPr>
        <p:blipFill>
          <a:blip r:embed="rId3">
            <a:alphaModFix/>
          </a:blip>
          <a:stretch>
            <a:fillRect/>
          </a:stretch>
        </p:blipFill>
        <p:spPr>
          <a:xfrm>
            <a:off x="7507650" y="0"/>
            <a:ext cx="1521475" cy="1521475"/>
          </a:xfrm>
          <a:prstGeom prst="rect">
            <a:avLst/>
          </a:prstGeom>
          <a:noFill/>
          <a:ln>
            <a:noFill/>
          </a:ln>
        </p:spPr>
      </p:pic>
      <p:sp>
        <p:nvSpPr>
          <p:cNvPr id="489" name="Google Shape;489;p36"/>
          <p:cNvSpPr txBox="1"/>
          <p:nvPr/>
        </p:nvSpPr>
        <p:spPr>
          <a:xfrm>
            <a:off x="1273650" y="4278175"/>
            <a:ext cx="6237300" cy="461700"/>
          </a:xfrm>
          <a:prstGeom prst="rect">
            <a:avLst/>
          </a:prstGeom>
          <a:noFill/>
          <a:ln>
            <a:noFill/>
          </a:ln>
        </p:spPr>
        <p:txBody>
          <a:bodyPr anchorCtr="0" anchor="t" bIns="91425" lIns="91425" spcFirstLastPara="1" rIns="91425" wrap="square" tIns="91425">
            <a:spAutoFit/>
          </a:bodyPr>
          <a:lstStyle/>
          <a:p>
            <a:pPr indent="0" lvl="0" marL="114300" rtl="0" algn="l">
              <a:spcBef>
                <a:spcPts val="0"/>
              </a:spcBef>
              <a:spcAft>
                <a:spcPts val="0"/>
              </a:spcAft>
              <a:buNone/>
            </a:pPr>
            <a:r>
              <a:t/>
            </a:r>
            <a:endParaRPr sz="1800">
              <a:solidFill>
                <a:schemeClr val="lt1"/>
              </a:solidFill>
              <a:latin typeface="Anaheim"/>
              <a:ea typeface="Anaheim"/>
              <a:cs typeface="Anaheim"/>
              <a:sym typeface="Anaheim"/>
            </a:endParaRPr>
          </a:p>
        </p:txBody>
      </p:sp>
      <p:sp>
        <p:nvSpPr>
          <p:cNvPr id="490" name="Google Shape;490;p36"/>
          <p:cNvSpPr txBox="1"/>
          <p:nvPr/>
        </p:nvSpPr>
        <p:spPr>
          <a:xfrm>
            <a:off x="1689225" y="1959950"/>
            <a:ext cx="6237300" cy="16470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61AFEF"/>
                </a:solidFill>
                <a:latin typeface="Courier New"/>
                <a:ea typeface="Courier New"/>
                <a:cs typeface="Courier New"/>
                <a:sym typeface="Courier New"/>
              </a:rPr>
              <a:t>plugins </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61AFEF"/>
                </a:solidFill>
                <a:latin typeface="Courier New"/>
                <a:ea typeface="Courier New"/>
                <a:cs typeface="Courier New"/>
                <a:sym typeface="Courier New"/>
              </a:rPr>
              <a:t>id</a:t>
            </a:r>
            <a:r>
              <a:rPr lang="en" sz="1100">
                <a:solidFill>
                  <a:srgbClr val="E8BA36"/>
                </a:solidFill>
                <a:latin typeface="Courier New"/>
                <a:ea typeface="Courier New"/>
                <a:cs typeface="Courier New"/>
                <a:sym typeface="Courier New"/>
              </a:rPr>
              <a:t>(</a:t>
            </a:r>
            <a:r>
              <a:rPr lang="en" sz="1100">
                <a:solidFill>
                  <a:srgbClr val="89CA78"/>
                </a:solidFill>
                <a:latin typeface="Courier New"/>
                <a:ea typeface="Courier New"/>
                <a:cs typeface="Courier New"/>
                <a:sym typeface="Courier New"/>
              </a:rPr>
              <a:t>"com.android.application"</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61AFEF"/>
                </a:solidFill>
                <a:latin typeface="Courier New"/>
                <a:ea typeface="Courier New"/>
                <a:cs typeface="Courier New"/>
                <a:sym typeface="Courier New"/>
              </a:rPr>
              <a:t>id</a:t>
            </a:r>
            <a:r>
              <a:rPr lang="en" sz="1100">
                <a:solidFill>
                  <a:srgbClr val="E8BA36"/>
                </a:solidFill>
                <a:latin typeface="Courier New"/>
                <a:ea typeface="Courier New"/>
                <a:cs typeface="Courier New"/>
                <a:sym typeface="Courier New"/>
              </a:rPr>
              <a:t>(</a:t>
            </a:r>
            <a:r>
              <a:rPr lang="en" sz="1100">
                <a:solidFill>
                  <a:srgbClr val="89CA78"/>
                </a:solidFill>
                <a:latin typeface="Courier New"/>
                <a:ea typeface="Courier New"/>
                <a:cs typeface="Courier New"/>
                <a:sym typeface="Courier New"/>
              </a:rPr>
              <a:t>"org.jetbrains.kotlin.android"</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5C6370"/>
                </a:solidFill>
                <a:latin typeface="Courier New"/>
                <a:ea typeface="Courier New"/>
                <a:cs typeface="Courier New"/>
                <a:sym typeface="Courier New"/>
              </a:rPr>
              <a:t>// Annotation Processor NEW</a:t>
            </a:r>
            <a:endParaRPr sz="1100">
              <a:solidFill>
                <a:srgbClr val="5C6370"/>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C6370"/>
                </a:solidFill>
                <a:latin typeface="Courier New"/>
                <a:ea typeface="Courier New"/>
                <a:cs typeface="Courier New"/>
                <a:sym typeface="Courier New"/>
              </a:rPr>
              <a:t>   </a:t>
            </a:r>
            <a:r>
              <a:rPr lang="en" sz="1100">
                <a:solidFill>
                  <a:srgbClr val="61AFEF"/>
                </a:solidFill>
                <a:latin typeface="Courier New"/>
                <a:ea typeface="Courier New"/>
                <a:cs typeface="Courier New"/>
                <a:sym typeface="Courier New"/>
              </a:rPr>
              <a:t>id</a:t>
            </a:r>
            <a:r>
              <a:rPr lang="en" sz="1100">
                <a:solidFill>
                  <a:srgbClr val="E8BA36"/>
                </a:solidFill>
                <a:latin typeface="Courier New"/>
                <a:ea typeface="Courier New"/>
                <a:cs typeface="Courier New"/>
                <a:sym typeface="Courier New"/>
              </a:rPr>
              <a:t>(</a:t>
            </a:r>
            <a:r>
              <a:rPr lang="en" sz="1100">
                <a:solidFill>
                  <a:srgbClr val="89CA78"/>
                </a:solidFill>
                <a:latin typeface="Courier New"/>
                <a:ea typeface="Courier New"/>
                <a:cs typeface="Courier New"/>
                <a:sym typeface="Courier New"/>
              </a:rPr>
              <a:t>"com.google.devtools.ksp"</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800">
              <a:solidFill>
                <a:schemeClr val="lt1"/>
              </a:solidFill>
              <a:latin typeface="Anaheim"/>
              <a:ea typeface="Anaheim"/>
              <a:cs typeface="Anaheim"/>
              <a:sym typeface="Anaheim"/>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7"/>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7"/>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txBox="1"/>
          <p:nvPr>
            <p:ph idx="4294967295" type="title"/>
          </p:nvPr>
        </p:nvSpPr>
        <p:spPr>
          <a:xfrm>
            <a:off x="26074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Apply ‘kapt’</a:t>
            </a:r>
            <a:endParaRPr>
              <a:solidFill>
                <a:schemeClr val="dk2"/>
              </a:solidFill>
            </a:endParaRPr>
          </a:p>
        </p:txBody>
      </p:sp>
      <p:sp>
        <p:nvSpPr>
          <p:cNvPr id="503" name="Google Shape;503;p37"/>
          <p:cNvSpPr/>
          <p:nvPr/>
        </p:nvSpPr>
        <p:spPr>
          <a:xfrm>
            <a:off x="844625" y="1288575"/>
            <a:ext cx="7038600" cy="2414700"/>
          </a:xfrm>
          <a:prstGeom prst="roundRect">
            <a:avLst>
              <a:gd fmla="val 8032" name="adj"/>
            </a:avLst>
          </a:prstGeom>
          <a:solidFill>
            <a:srgbClr val="2B2B2B"/>
          </a:solidFill>
          <a:ln>
            <a:noFill/>
          </a:ln>
        </p:spPr>
        <p:txBody>
          <a:bodyPr anchorCtr="0" anchor="ctr" bIns="91425" lIns="91425" spcFirstLastPara="1" rIns="91425" wrap="square" tIns="91425">
            <a:noAutofit/>
          </a:bodyPr>
          <a:lstStyle/>
          <a:p>
            <a:pPr indent="0" lvl="0" marL="114300" rtl="0" algn="l">
              <a:spcBef>
                <a:spcPts val="0"/>
              </a:spcBef>
              <a:spcAft>
                <a:spcPts val="0"/>
              </a:spcAft>
              <a:buNone/>
            </a:pPr>
            <a:r>
              <a:rPr lang="en" sz="1200">
                <a:solidFill>
                  <a:srgbClr val="5C6370"/>
                </a:solidFill>
                <a:highlight>
                  <a:srgbClr val="282C34"/>
                </a:highlight>
                <a:latin typeface="Courier New"/>
                <a:ea typeface="Courier New"/>
                <a:cs typeface="Courier New"/>
                <a:sym typeface="Courier New"/>
              </a:rPr>
              <a:t>// Room DB</a:t>
            </a:r>
            <a:endParaRPr sz="1200">
              <a:solidFill>
                <a:srgbClr val="5C6370"/>
              </a:solidFill>
              <a:highlight>
                <a:srgbClr val="282C34"/>
              </a:highlight>
              <a:latin typeface="Courier New"/>
              <a:ea typeface="Courier New"/>
              <a:cs typeface="Courier New"/>
              <a:sym typeface="Courier New"/>
            </a:endParaRPr>
          </a:p>
          <a:p>
            <a:pPr indent="0" lvl="0" marL="114300" rtl="0" algn="l">
              <a:spcBef>
                <a:spcPts val="0"/>
              </a:spcBef>
              <a:spcAft>
                <a:spcPts val="0"/>
              </a:spcAft>
              <a:buNone/>
            </a:pPr>
            <a:r>
              <a:rPr lang="en" sz="1200">
                <a:solidFill>
                  <a:srgbClr val="61AFEF"/>
                </a:solidFill>
                <a:highlight>
                  <a:srgbClr val="282C34"/>
                </a:highlight>
                <a:latin typeface="Courier New"/>
                <a:ea typeface="Courier New"/>
                <a:cs typeface="Courier New"/>
                <a:sym typeface="Courier New"/>
              </a:rPr>
              <a:t>implementation</a:t>
            </a:r>
            <a:r>
              <a:rPr lang="en" sz="1200">
                <a:solidFill>
                  <a:srgbClr val="E8BA36"/>
                </a:solidFill>
                <a:highlight>
                  <a:srgbClr val="282C34"/>
                </a:highlight>
                <a:latin typeface="Courier New"/>
                <a:ea typeface="Courier New"/>
                <a:cs typeface="Courier New"/>
                <a:sym typeface="Courier New"/>
              </a:rPr>
              <a:t>(</a:t>
            </a:r>
            <a:r>
              <a:rPr lang="en" sz="1200">
                <a:solidFill>
                  <a:srgbClr val="89CA78"/>
                </a:solidFill>
                <a:highlight>
                  <a:srgbClr val="282C34"/>
                </a:highlight>
                <a:latin typeface="Courier New"/>
                <a:ea typeface="Courier New"/>
                <a:cs typeface="Courier New"/>
                <a:sym typeface="Courier New"/>
              </a:rPr>
              <a:t>"androidx.room:room-runtime:2.6.1"</a:t>
            </a:r>
            <a:r>
              <a:rPr lang="en" sz="1200">
                <a:solidFill>
                  <a:srgbClr val="E8BA36"/>
                </a:solidFill>
                <a:highlight>
                  <a:srgbClr val="282C34"/>
                </a:highlight>
                <a:latin typeface="Courier New"/>
                <a:ea typeface="Courier New"/>
                <a:cs typeface="Courier New"/>
                <a:sym typeface="Courier New"/>
              </a:rPr>
              <a:t>)</a:t>
            </a:r>
            <a:endParaRPr sz="1200">
              <a:solidFill>
                <a:srgbClr val="E8BA36"/>
              </a:solidFill>
              <a:highlight>
                <a:srgbClr val="282C34"/>
              </a:highlight>
              <a:latin typeface="Courier New"/>
              <a:ea typeface="Courier New"/>
              <a:cs typeface="Courier New"/>
              <a:sym typeface="Courier New"/>
            </a:endParaRPr>
          </a:p>
          <a:p>
            <a:pPr indent="0" lvl="0" marL="114300" rtl="0" algn="l">
              <a:spcBef>
                <a:spcPts val="0"/>
              </a:spcBef>
              <a:spcAft>
                <a:spcPts val="0"/>
              </a:spcAft>
              <a:buNone/>
            </a:pPr>
            <a:r>
              <a:rPr lang="en" sz="1200">
                <a:solidFill>
                  <a:srgbClr val="61AFEF"/>
                </a:solidFill>
                <a:highlight>
                  <a:srgbClr val="282C34"/>
                </a:highlight>
                <a:latin typeface="Courier New"/>
                <a:ea typeface="Courier New"/>
                <a:cs typeface="Courier New"/>
                <a:sym typeface="Courier New"/>
              </a:rPr>
              <a:t>androidTestImplementation</a:t>
            </a:r>
            <a:r>
              <a:rPr lang="en" sz="1200">
                <a:solidFill>
                  <a:srgbClr val="E8BA36"/>
                </a:solidFill>
                <a:highlight>
                  <a:srgbClr val="282C34"/>
                </a:highlight>
                <a:latin typeface="Courier New"/>
                <a:ea typeface="Courier New"/>
                <a:cs typeface="Courier New"/>
                <a:sym typeface="Courier New"/>
              </a:rPr>
              <a:t>(</a:t>
            </a:r>
            <a:r>
              <a:rPr lang="en" sz="1200">
                <a:solidFill>
                  <a:srgbClr val="89CA78"/>
                </a:solidFill>
                <a:highlight>
                  <a:srgbClr val="282C34"/>
                </a:highlight>
                <a:latin typeface="Courier New"/>
                <a:ea typeface="Courier New"/>
                <a:cs typeface="Courier New"/>
                <a:sym typeface="Courier New"/>
              </a:rPr>
              <a:t>"androidx.room:room-testing:2.6.1"</a:t>
            </a:r>
            <a:r>
              <a:rPr lang="en" sz="1200">
                <a:solidFill>
                  <a:srgbClr val="E8BA36"/>
                </a:solidFill>
                <a:highlight>
                  <a:srgbClr val="282C34"/>
                </a:highlight>
                <a:latin typeface="Courier New"/>
                <a:ea typeface="Courier New"/>
                <a:cs typeface="Courier New"/>
                <a:sym typeface="Courier New"/>
              </a:rPr>
              <a:t>)</a:t>
            </a:r>
            <a:endParaRPr sz="1200">
              <a:solidFill>
                <a:srgbClr val="E8BA36"/>
              </a:solidFill>
              <a:highlight>
                <a:srgbClr val="282C34"/>
              </a:highlight>
              <a:latin typeface="Courier New"/>
              <a:ea typeface="Courier New"/>
              <a:cs typeface="Courier New"/>
              <a:sym typeface="Courier New"/>
            </a:endParaRPr>
          </a:p>
          <a:p>
            <a:pPr indent="0" lvl="0" marL="114300" rtl="0" algn="l">
              <a:spcBef>
                <a:spcPts val="0"/>
              </a:spcBef>
              <a:spcAft>
                <a:spcPts val="0"/>
              </a:spcAft>
              <a:buNone/>
            </a:pPr>
            <a:r>
              <a:rPr lang="en" sz="1100">
                <a:solidFill>
                  <a:srgbClr val="61AFEF"/>
                </a:solidFill>
                <a:highlight>
                  <a:srgbClr val="282C34"/>
                </a:highlight>
                <a:latin typeface="Courier New"/>
                <a:ea typeface="Courier New"/>
                <a:cs typeface="Courier New"/>
                <a:sym typeface="Courier New"/>
              </a:rPr>
              <a:t>implementation</a:t>
            </a:r>
            <a:r>
              <a:rPr lang="en" sz="1100">
                <a:solidFill>
                  <a:srgbClr val="E8BA36"/>
                </a:solidFill>
                <a:highlight>
                  <a:srgbClr val="282C34"/>
                </a:highlight>
                <a:latin typeface="Courier New"/>
                <a:ea typeface="Courier New"/>
                <a:cs typeface="Courier New"/>
                <a:sym typeface="Courier New"/>
              </a:rPr>
              <a:t>(</a:t>
            </a:r>
            <a:r>
              <a:rPr lang="en" sz="1100">
                <a:solidFill>
                  <a:srgbClr val="89CA78"/>
                </a:solidFill>
                <a:highlight>
                  <a:srgbClr val="282C34"/>
                </a:highlight>
                <a:latin typeface="Courier New"/>
                <a:ea typeface="Courier New"/>
                <a:cs typeface="Courier New"/>
                <a:sym typeface="Courier New"/>
              </a:rPr>
              <a:t>"androidx.room:room-ktx:2.6.1"</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114300" rtl="0" algn="l">
              <a:spcBef>
                <a:spcPts val="0"/>
              </a:spcBef>
              <a:spcAft>
                <a:spcPts val="0"/>
              </a:spcAft>
              <a:buNone/>
            </a:pPr>
            <a:r>
              <a:t/>
            </a:r>
            <a:endParaRPr sz="1200">
              <a:solidFill>
                <a:srgbClr val="E8BA36"/>
              </a:solidFill>
              <a:highlight>
                <a:srgbClr val="282C34"/>
              </a:highlight>
              <a:latin typeface="Courier New"/>
              <a:ea typeface="Courier New"/>
              <a:cs typeface="Courier New"/>
              <a:sym typeface="Courier New"/>
            </a:endParaRPr>
          </a:p>
          <a:p>
            <a:pPr indent="0" lvl="0" marL="114300" rtl="0" algn="l">
              <a:spcBef>
                <a:spcPts val="0"/>
              </a:spcBef>
              <a:spcAft>
                <a:spcPts val="0"/>
              </a:spcAft>
              <a:buNone/>
            </a:pPr>
            <a:r>
              <a:rPr lang="en" sz="1200">
                <a:solidFill>
                  <a:srgbClr val="5C6370"/>
                </a:solidFill>
                <a:highlight>
                  <a:srgbClr val="282C34"/>
                </a:highlight>
                <a:latin typeface="Courier New"/>
                <a:ea typeface="Courier New"/>
                <a:cs typeface="Courier New"/>
                <a:sym typeface="Courier New"/>
              </a:rPr>
              <a:t>// To use Kotlin annotation processing tool (kapt)</a:t>
            </a:r>
            <a:endParaRPr sz="1200">
              <a:solidFill>
                <a:srgbClr val="5C6370"/>
              </a:solidFill>
              <a:highlight>
                <a:srgbClr val="282C34"/>
              </a:highlight>
              <a:latin typeface="Courier New"/>
              <a:ea typeface="Courier New"/>
              <a:cs typeface="Courier New"/>
              <a:sym typeface="Courier New"/>
            </a:endParaRPr>
          </a:p>
          <a:p>
            <a:pPr indent="0" lvl="0" marL="114300" rtl="0" algn="l">
              <a:spcBef>
                <a:spcPts val="0"/>
              </a:spcBef>
              <a:spcAft>
                <a:spcPts val="0"/>
              </a:spcAft>
              <a:buNone/>
            </a:pPr>
            <a:r>
              <a:rPr lang="en" sz="1200">
                <a:solidFill>
                  <a:srgbClr val="5C6370"/>
                </a:solidFill>
                <a:highlight>
                  <a:srgbClr val="282C34"/>
                </a:highlight>
                <a:latin typeface="Courier New"/>
                <a:ea typeface="Courier New"/>
                <a:cs typeface="Courier New"/>
                <a:sym typeface="Courier New"/>
              </a:rPr>
              <a:t>// ksp("androidx.room:room-compiler:2.6.1")</a:t>
            </a:r>
            <a:endParaRPr sz="1200">
              <a:solidFill>
                <a:srgbClr val="5C6370"/>
              </a:solidFill>
              <a:highlight>
                <a:srgbClr val="282C34"/>
              </a:highlight>
              <a:latin typeface="Courier New"/>
              <a:ea typeface="Courier New"/>
              <a:cs typeface="Courier New"/>
              <a:sym typeface="Courier New"/>
            </a:endParaRPr>
          </a:p>
          <a:p>
            <a:pPr indent="0" lvl="0" marL="114300" rtl="0" algn="l">
              <a:spcBef>
                <a:spcPts val="0"/>
              </a:spcBef>
              <a:spcAft>
                <a:spcPts val="0"/>
              </a:spcAft>
              <a:buNone/>
            </a:pPr>
            <a:r>
              <a:rPr lang="en" sz="1200">
                <a:solidFill>
                  <a:srgbClr val="61AFEF"/>
                </a:solidFill>
                <a:highlight>
                  <a:srgbClr val="282C34"/>
                </a:highlight>
                <a:latin typeface="Courier New"/>
                <a:ea typeface="Courier New"/>
                <a:cs typeface="Courier New"/>
                <a:sym typeface="Courier New"/>
              </a:rPr>
              <a:t>ksp</a:t>
            </a:r>
            <a:r>
              <a:rPr lang="en" sz="1200">
                <a:solidFill>
                  <a:srgbClr val="E8BA36"/>
                </a:solidFill>
                <a:highlight>
                  <a:srgbClr val="282C34"/>
                </a:highlight>
                <a:latin typeface="Courier New"/>
                <a:ea typeface="Courier New"/>
                <a:cs typeface="Courier New"/>
                <a:sym typeface="Courier New"/>
              </a:rPr>
              <a:t>(</a:t>
            </a:r>
            <a:r>
              <a:rPr lang="en" sz="1200">
                <a:solidFill>
                  <a:srgbClr val="89CA78"/>
                </a:solidFill>
                <a:highlight>
                  <a:srgbClr val="282C34"/>
                </a:highlight>
                <a:latin typeface="Courier New"/>
                <a:ea typeface="Courier New"/>
                <a:cs typeface="Courier New"/>
                <a:sym typeface="Courier New"/>
              </a:rPr>
              <a:t>"androidx.room:room-compiler:2.6.1"</a:t>
            </a:r>
            <a:r>
              <a:rPr lang="en" sz="1200">
                <a:solidFill>
                  <a:srgbClr val="E8BA36"/>
                </a:solidFill>
                <a:highlight>
                  <a:srgbClr val="282C34"/>
                </a:highlight>
                <a:latin typeface="Courier New"/>
                <a:ea typeface="Courier New"/>
                <a:cs typeface="Courier New"/>
                <a:sym typeface="Courier New"/>
              </a:rPr>
              <a:t>)</a:t>
            </a:r>
            <a:endParaRPr sz="1200">
              <a:solidFill>
                <a:srgbClr val="E8BA36"/>
              </a:solidFill>
              <a:highlight>
                <a:srgbClr val="282C34"/>
              </a:highlight>
              <a:latin typeface="Courier New"/>
              <a:ea typeface="Courier New"/>
              <a:cs typeface="Courier New"/>
              <a:sym typeface="Courier New"/>
            </a:endParaRPr>
          </a:p>
          <a:p>
            <a:pPr indent="0" lvl="0" marL="114300" rtl="0" algn="l">
              <a:spcBef>
                <a:spcPts val="0"/>
              </a:spcBef>
              <a:spcAft>
                <a:spcPts val="0"/>
              </a:spcAft>
              <a:buNone/>
            </a:pPr>
            <a:r>
              <a:t/>
            </a:r>
            <a:endParaRPr sz="1200">
              <a:solidFill>
                <a:srgbClr val="E8BA36"/>
              </a:solidFill>
              <a:highlight>
                <a:srgbClr val="282C34"/>
              </a:highlight>
              <a:latin typeface="Courier New"/>
              <a:ea typeface="Courier New"/>
              <a:cs typeface="Courier New"/>
              <a:sym typeface="Courier New"/>
            </a:endParaRPr>
          </a:p>
          <a:p>
            <a:pPr indent="0" lvl="0" marL="114300" rtl="0" algn="l">
              <a:spcBef>
                <a:spcPts val="0"/>
              </a:spcBef>
              <a:spcAft>
                <a:spcPts val="0"/>
              </a:spcAft>
              <a:buNone/>
            </a:pPr>
            <a:r>
              <a:rPr lang="en" sz="1200">
                <a:solidFill>
                  <a:srgbClr val="5C6370"/>
                </a:solidFill>
                <a:highlight>
                  <a:srgbClr val="282C34"/>
                </a:highlight>
                <a:latin typeface="Courier New"/>
                <a:ea typeface="Courier New"/>
                <a:cs typeface="Courier New"/>
                <a:sym typeface="Courier New"/>
              </a:rPr>
              <a:t>// LifeCycle</a:t>
            </a:r>
            <a:endParaRPr sz="1200">
              <a:solidFill>
                <a:srgbClr val="5C6370"/>
              </a:solidFill>
              <a:highlight>
                <a:srgbClr val="282C34"/>
              </a:highlight>
              <a:latin typeface="Courier New"/>
              <a:ea typeface="Courier New"/>
              <a:cs typeface="Courier New"/>
              <a:sym typeface="Courier New"/>
            </a:endParaRPr>
          </a:p>
          <a:p>
            <a:pPr indent="0" lvl="0" marL="114300" rtl="0" algn="l">
              <a:spcBef>
                <a:spcPts val="0"/>
              </a:spcBef>
              <a:spcAft>
                <a:spcPts val="0"/>
              </a:spcAft>
              <a:buNone/>
            </a:pPr>
            <a:r>
              <a:rPr lang="en" sz="1200">
                <a:solidFill>
                  <a:srgbClr val="61AFEF"/>
                </a:solidFill>
                <a:highlight>
                  <a:srgbClr val="282C34"/>
                </a:highlight>
                <a:latin typeface="Courier New"/>
                <a:ea typeface="Courier New"/>
                <a:cs typeface="Courier New"/>
                <a:sym typeface="Courier New"/>
              </a:rPr>
              <a:t>implementation</a:t>
            </a:r>
            <a:r>
              <a:rPr lang="en" sz="1200">
                <a:solidFill>
                  <a:srgbClr val="E8BA36"/>
                </a:solidFill>
                <a:highlight>
                  <a:srgbClr val="282C34"/>
                </a:highlight>
                <a:latin typeface="Courier New"/>
                <a:ea typeface="Courier New"/>
                <a:cs typeface="Courier New"/>
                <a:sym typeface="Courier New"/>
              </a:rPr>
              <a:t>(</a:t>
            </a:r>
            <a:r>
              <a:rPr lang="en" sz="1200">
                <a:solidFill>
                  <a:srgbClr val="89CA78"/>
                </a:solidFill>
                <a:highlight>
                  <a:srgbClr val="282C34"/>
                </a:highlight>
                <a:latin typeface="Courier New"/>
                <a:ea typeface="Courier New"/>
                <a:cs typeface="Courier New"/>
                <a:sym typeface="Courier New"/>
              </a:rPr>
              <a:t>"androidx.lifecycle:lifecycle-runtime-ktx:2.7.0"</a:t>
            </a:r>
            <a:r>
              <a:rPr lang="en" sz="1200">
                <a:solidFill>
                  <a:srgbClr val="E8BA36"/>
                </a:solidFill>
                <a:highlight>
                  <a:srgbClr val="282C34"/>
                </a:highlight>
                <a:latin typeface="Courier New"/>
                <a:ea typeface="Courier New"/>
                <a:cs typeface="Courier New"/>
                <a:sym typeface="Courier New"/>
              </a:rPr>
              <a:t>)</a:t>
            </a:r>
            <a:endParaRPr sz="1200">
              <a:solidFill>
                <a:srgbClr val="E8BA36"/>
              </a:solidFill>
              <a:highlight>
                <a:srgbClr val="282C34"/>
              </a:highlight>
              <a:latin typeface="Courier New"/>
              <a:ea typeface="Courier New"/>
              <a:cs typeface="Courier New"/>
              <a:sym typeface="Courier New"/>
            </a:endParaRPr>
          </a:p>
          <a:p>
            <a:pPr indent="0" lvl="0" marL="114300" rtl="0" algn="l">
              <a:spcBef>
                <a:spcPts val="0"/>
              </a:spcBef>
              <a:spcAft>
                <a:spcPts val="0"/>
              </a:spcAft>
              <a:buNone/>
            </a:pPr>
            <a:r>
              <a:t/>
            </a:r>
            <a:endParaRPr sz="1200">
              <a:solidFill>
                <a:srgbClr val="EF596F"/>
              </a:solidFill>
              <a:latin typeface="Courier New"/>
              <a:ea typeface="Courier New"/>
              <a:cs typeface="Courier New"/>
              <a:sym typeface="Courier New"/>
            </a:endParaRPr>
          </a:p>
        </p:txBody>
      </p:sp>
      <p:pic>
        <p:nvPicPr>
          <p:cNvPr id="504" name="Google Shape;504;p37"/>
          <p:cNvPicPr preferRelativeResize="0"/>
          <p:nvPr/>
        </p:nvPicPr>
        <p:blipFill>
          <a:blip r:embed="rId3">
            <a:alphaModFix/>
          </a:blip>
          <a:stretch>
            <a:fillRect/>
          </a:stretch>
        </p:blipFill>
        <p:spPr>
          <a:xfrm>
            <a:off x="7663263" y="340550"/>
            <a:ext cx="1521475" cy="152147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38"/>
          <p:cNvSpPr txBox="1"/>
          <p:nvPr>
            <p:ph type="title"/>
          </p:nvPr>
        </p:nvSpPr>
        <p:spPr>
          <a:xfrm>
            <a:off x="3633875" y="1012300"/>
            <a:ext cx="5412900" cy="1940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ROOM?</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9"/>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rgbClr val="000000"/>
                </a:solidFill>
              </a:rPr>
              <a:t>“The Room persistence library provides an abstraction layer over SQLite to allow fluent database access while harnessing the full power of SQLite. “</a:t>
            </a:r>
            <a:endParaRPr sz="1200"/>
          </a:p>
        </p:txBody>
      </p:sp>
      <p:sp>
        <p:nvSpPr>
          <p:cNvPr id="515" name="Google Shape;515;p39"/>
          <p:cNvSpPr txBox="1"/>
          <p:nvPr>
            <p:ph type="title"/>
          </p:nvPr>
        </p:nvSpPr>
        <p:spPr>
          <a:xfrm>
            <a:off x="2521800" y="3455500"/>
            <a:ext cx="4100400" cy="402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 Android.developers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16" name="Google Shape;516;p39"/>
          <p:cNvPicPr preferRelativeResize="0"/>
          <p:nvPr/>
        </p:nvPicPr>
        <p:blipFill>
          <a:blip r:embed="rId3">
            <a:alphaModFix/>
          </a:blip>
          <a:stretch>
            <a:fillRect/>
          </a:stretch>
        </p:blipFill>
        <p:spPr>
          <a:xfrm>
            <a:off x="5152125" y="4165075"/>
            <a:ext cx="3169400" cy="759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25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0"/>
          <p:cNvSpPr/>
          <p:nvPr/>
        </p:nvSpPr>
        <p:spPr>
          <a:xfrm>
            <a:off x="5057225" y="3432500"/>
            <a:ext cx="2846700" cy="995100"/>
          </a:xfrm>
          <a:prstGeom prst="cube">
            <a:avLst>
              <a:gd fmla="val 10442"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0"/>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txBox="1"/>
          <p:nvPr/>
        </p:nvSpPr>
        <p:spPr>
          <a:xfrm>
            <a:off x="258500" y="420075"/>
            <a:ext cx="32253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lt1"/>
                </a:solidFill>
                <a:latin typeface="Anaheim"/>
                <a:ea typeface="Anaheim"/>
                <a:cs typeface="Anaheim"/>
                <a:sym typeface="Anaheim"/>
              </a:rPr>
              <a:t>“Apps that handle non-trivial amounts of structured data can benefit greatly from persisting that data locally. </a:t>
            </a:r>
            <a:endParaRPr i="1">
              <a:solidFill>
                <a:schemeClr val="lt1"/>
              </a:solidFill>
              <a:latin typeface="Anaheim"/>
              <a:ea typeface="Anaheim"/>
              <a:cs typeface="Anaheim"/>
              <a:sym typeface="Anaheim"/>
            </a:endParaRPr>
          </a:p>
          <a:p>
            <a:pPr indent="0" lvl="0" marL="0" rtl="0" algn="ctr">
              <a:spcBef>
                <a:spcPts val="0"/>
              </a:spcBef>
              <a:spcAft>
                <a:spcPts val="0"/>
              </a:spcAft>
              <a:buNone/>
            </a:pPr>
            <a:r>
              <a:t/>
            </a:r>
            <a:endParaRPr i="1">
              <a:solidFill>
                <a:schemeClr val="lt1"/>
              </a:solidFill>
              <a:latin typeface="Anaheim"/>
              <a:ea typeface="Anaheim"/>
              <a:cs typeface="Anaheim"/>
              <a:sym typeface="Anaheim"/>
            </a:endParaRPr>
          </a:p>
          <a:p>
            <a:pPr indent="0" lvl="0" marL="0" rtl="0" algn="ctr">
              <a:spcBef>
                <a:spcPts val="0"/>
              </a:spcBef>
              <a:spcAft>
                <a:spcPts val="0"/>
              </a:spcAft>
              <a:buNone/>
            </a:pPr>
            <a:r>
              <a:rPr i="1" lang="en">
                <a:solidFill>
                  <a:schemeClr val="lt1"/>
                </a:solidFill>
                <a:latin typeface="Anaheim"/>
                <a:ea typeface="Anaheim"/>
                <a:cs typeface="Anaheim"/>
                <a:sym typeface="Anaheim"/>
              </a:rPr>
              <a:t>The most common use case is to cache relevant pieces of data so that when the device cannot access the network, the user can still browse that content while they are offline.”</a:t>
            </a:r>
            <a:endParaRPr i="1">
              <a:solidFill>
                <a:schemeClr val="lt1"/>
              </a:solidFill>
              <a:latin typeface="Anaheim"/>
              <a:ea typeface="Anaheim"/>
              <a:cs typeface="Anaheim"/>
              <a:sym typeface="Anaheim"/>
            </a:endParaRPr>
          </a:p>
        </p:txBody>
      </p:sp>
      <p:sp>
        <p:nvSpPr>
          <p:cNvPr id="530" name="Google Shape;530;p40"/>
          <p:cNvSpPr txBox="1"/>
          <p:nvPr>
            <p:ph idx="4294967295" type="title"/>
          </p:nvPr>
        </p:nvSpPr>
        <p:spPr>
          <a:xfrm>
            <a:off x="26074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ROOM</a:t>
            </a:r>
            <a:endParaRPr>
              <a:solidFill>
                <a:schemeClr val="dk2"/>
              </a:solidFill>
            </a:endParaRPr>
          </a:p>
        </p:txBody>
      </p:sp>
      <p:pic>
        <p:nvPicPr>
          <p:cNvPr id="531" name="Google Shape;531;p40"/>
          <p:cNvPicPr preferRelativeResize="0"/>
          <p:nvPr/>
        </p:nvPicPr>
        <p:blipFill>
          <a:blip r:embed="rId3">
            <a:alphaModFix/>
          </a:blip>
          <a:stretch>
            <a:fillRect/>
          </a:stretch>
        </p:blipFill>
        <p:spPr>
          <a:xfrm>
            <a:off x="5608911" y="3601600"/>
            <a:ext cx="1743328" cy="826050"/>
          </a:xfrm>
          <a:prstGeom prst="rect">
            <a:avLst/>
          </a:prstGeom>
          <a:noFill/>
          <a:ln>
            <a:noFill/>
          </a:ln>
        </p:spPr>
      </p:pic>
      <p:pic>
        <p:nvPicPr>
          <p:cNvPr id="532" name="Google Shape;532;p40"/>
          <p:cNvPicPr preferRelativeResize="0"/>
          <p:nvPr/>
        </p:nvPicPr>
        <p:blipFill>
          <a:blip r:embed="rId4">
            <a:alphaModFix/>
          </a:blip>
          <a:stretch>
            <a:fillRect/>
          </a:stretch>
        </p:blipFill>
        <p:spPr>
          <a:xfrm>
            <a:off x="720000" y="2791875"/>
            <a:ext cx="2276351" cy="2276351"/>
          </a:xfrm>
          <a:prstGeom prst="rect">
            <a:avLst/>
          </a:prstGeom>
          <a:noFill/>
          <a:ln>
            <a:noFill/>
          </a:ln>
        </p:spPr>
      </p:pic>
      <p:cxnSp>
        <p:nvCxnSpPr>
          <p:cNvPr id="533" name="Google Shape;533;p40"/>
          <p:cNvCxnSpPr>
            <a:stCxn id="521" idx="2"/>
          </p:cNvCxnSpPr>
          <p:nvPr/>
        </p:nvCxnSpPr>
        <p:spPr>
          <a:xfrm rot="10800000">
            <a:off x="2447825" y="3925004"/>
            <a:ext cx="2609400" cy="570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41"/>
          <p:cNvPicPr preferRelativeResize="0"/>
          <p:nvPr/>
        </p:nvPicPr>
        <p:blipFill>
          <a:blip r:embed="rId3">
            <a:alphaModFix/>
          </a:blip>
          <a:stretch>
            <a:fillRect/>
          </a:stretch>
        </p:blipFill>
        <p:spPr>
          <a:xfrm>
            <a:off x="4046075" y="3419175"/>
            <a:ext cx="1217050" cy="1217050"/>
          </a:xfrm>
          <a:prstGeom prst="rect">
            <a:avLst/>
          </a:prstGeom>
          <a:noFill/>
          <a:ln>
            <a:noFill/>
          </a:ln>
        </p:spPr>
      </p:pic>
      <p:sp>
        <p:nvSpPr>
          <p:cNvPr id="539" name="Google Shape;539;p41"/>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41"/>
          <p:cNvPicPr preferRelativeResize="0"/>
          <p:nvPr/>
        </p:nvPicPr>
        <p:blipFill>
          <a:blip r:embed="rId3">
            <a:alphaModFix/>
          </a:blip>
          <a:stretch>
            <a:fillRect/>
          </a:stretch>
        </p:blipFill>
        <p:spPr>
          <a:xfrm>
            <a:off x="3375200" y="3608850"/>
            <a:ext cx="1217050" cy="1217050"/>
          </a:xfrm>
          <a:prstGeom prst="rect">
            <a:avLst/>
          </a:prstGeom>
          <a:noFill/>
          <a:ln>
            <a:noFill/>
          </a:ln>
        </p:spPr>
      </p:pic>
      <p:sp>
        <p:nvSpPr>
          <p:cNvPr id="541" name="Google Shape;541;p41"/>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txBox="1"/>
          <p:nvPr>
            <p:ph idx="4294967295" type="title"/>
          </p:nvPr>
        </p:nvSpPr>
        <p:spPr>
          <a:xfrm>
            <a:off x="26074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ROOM DB SQLITE Info</a:t>
            </a:r>
            <a:endParaRPr>
              <a:solidFill>
                <a:schemeClr val="dk2"/>
              </a:solidFill>
            </a:endParaRPr>
          </a:p>
        </p:txBody>
      </p:sp>
      <p:sp>
        <p:nvSpPr>
          <p:cNvPr id="548" name="Google Shape;548;p41"/>
          <p:cNvSpPr txBox="1"/>
          <p:nvPr/>
        </p:nvSpPr>
        <p:spPr>
          <a:xfrm>
            <a:off x="1530600" y="1641675"/>
            <a:ext cx="63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Maximum Database Size: 140 tb, but it will depend on your device disk size</a:t>
            </a:r>
            <a:endParaRPr b="1">
              <a:solidFill>
                <a:schemeClr val="lt1"/>
              </a:solidFill>
              <a:latin typeface="Anaheim"/>
              <a:ea typeface="Anaheim"/>
              <a:cs typeface="Anaheim"/>
              <a:sym typeface="Anaheim"/>
            </a:endParaRPr>
          </a:p>
        </p:txBody>
      </p:sp>
      <p:pic>
        <p:nvPicPr>
          <p:cNvPr id="549" name="Google Shape;549;p41"/>
          <p:cNvPicPr preferRelativeResize="0"/>
          <p:nvPr/>
        </p:nvPicPr>
        <p:blipFill>
          <a:blip r:embed="rId4">
            <a:alphaModFix/>
          </a:blip>
          <a:stretch>
            <a:fillRect/>
          </a:stretch>
        </p:blipFill>
        <p:spPr>
          <a:xfrm>
            <a:off x="7525999" y="161725"/>
            <a:ext cx="1152348" cy="1152348"/>
          </a:xfrm>
          <a:prstGeom prst="rect">
            <a:avLst/>
          </a:prstGeom>
          <a:noFill/>
          <a:ln>
            <a:noFill/>
          </a:ln>
        </p:spPr>
      </p:pic>
      <p:pic>
        <p:nvPicPr>
          <p:cNvPr id="550" name="Google Shape;550;p41"/>
          <p:cNvPicPr preferRelativeResize="0"/>
          <p:nvPr/>
        </p:nvPicPr>
        <p:blipFill>
          <a:blip r:embed="rId5">
            <a:alphaModFix/>
          </a:blip>
          <a:stretch>
            <a:fillRect/>
          </a:stretch>
        </p:blipFill>
        <p:spPr>
          <a:xfrm>
            <a:off x="720000" y="2653675"/>
            <a:ext cx="2276351" cy="2276351"/>
          </a:xfrm>
          <a:prstGeom prst="rect">
            <a:avLst/>
          </a:prstGeom>
          <a:noFill/>
          <a:ln>
            <a:noFill/>
          </a:ln>
        </p:spPr>
      </p:pic>
      <p:pic>
        <p:nvPicPr>
          <p:cNvPr id="551" name="Google Shape;551;p41"/>
          <p:cNvPicPr preferRelativeResize="0"/>
          <p:nvPr/>
        </p:nvPicPr>
        <p:blipFill>
          <a:blip r:embed="rId3">
            <a:alphaModFix/>
          </a:blip>
          <a:stretch>
            <a:fillRect/>
          </a:stretch>
        </p:blipFill>
        <p:spPr>
          <a:xfrm>
            <a:off x="3655575" y="2739950"/>
            <a:ext cx="1217050" cy="1217050"/>
          </a:xfrm>
          <a:prstGeom prst="rect">
            <a:avLst/>
          </a:prstGeom>
          <a:noFill/>
          <a:ln>
            <a:noFill/>
          </a:ln>
        </p:spPr>
      </p:pic>
      <p:cxnSp>
        <p:nvCxnSpPr>
          <p:cNvPr id="552" name="Google Shape;552;p41"/>
          <p:cNvCxnSpPr/>
          <p:nvPr/>
        </p:nvCxnSpPr>
        <p:spPr>
          <a:xfrm flipH="1">
            <a:off x="2480225" y="3655450"/>
            <a:ext cx="1250700" cy="540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42"/>
          <p:cNvPicPr preferRelativeResize="0"/>
          <p:nvPr/>
        </p:nvPicPr>
        <p:blipFill rotWithShape="1">
          <a:blip r:embed="rId3">
            <a:alphaModFix/>
          </a:blip>
          <a:srcRect b="20621" l="19480" r="24168" t="1533"/>
          <a:stretch/>
        </p:blipFill>
        <p:spPr>
          <a:xfrm>
            <a:off x="3696302" y="1359975"/>
            <a:ext cx="1749576" cy="2417100"/>
          </a:xfrm>
          <a:prstGeom prst="rect">
            <a:avLst/>
          </a:prstGeom>
          <a:noFill/>
          <a:ln>
            <a:noFill/>
          </a:ln>
        </p:spPr>
      </p:pic>
      <p:sp>
        <p:nvSpPr>
          <p:cNvPr id="558" name="Google Shape;558;p42"/>
          <p:cNvSpPr/>
          <p:nvPr/>
        </p:nvSpPr>
        <p:spPr>
          <a:xfrm>
            <a:off x="4846935" y="2558302"/>
            <a:ext cx="3353952" cy="384832"/>
          </a:xfrm>
          <a:custGeom>
            <a:rect b="b" l="l" r="r" t="t"/>
            <a:pathLst>
              <a:path extrusionOk="0" h="12026" w="104811">
                <a:moveTo>
                  <a:pt x="0" y="0"/>
                </a:moveTo>
                <a:lnTo>
                  <a:pt x="104811" y="0"/>
                </a:lnTo>
                <a:lnTo>
                  <a:pt x="104811" y="12025"/>
                </a:lnTo>
                <a:lnTo>
                  <a:pt x="0" y="120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txBox="1"/>
          <p:nvPr>
            <p:ph idx="2" type="subTitle"/>
          </p:nvPr>
        </p:nvSpPr>
        <p:spPr>
          <a:xfrm>
            <a:off x="1129300" y="3036801"/>
            <a:ext cx="2391600" cy="4683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Vad är ‘ROOM DB’? </a:t>
            </a:r>
            <a:endParaRPr/>
          </a:p>
        </p:txBody>
      </p:sp>
      <p:sp>
        <p:nvSpPr>
          <p:cNvPr id="560" name="Google Shape;560;p42"/>
          <p:cNvSpPr txBox="1"/>
          <p:nvPr>
            <p:ph idx="1" type="subTitle"/>
          </p:nvPr>
        </p:nvSpPr>
        <p:spPr>
          <a:xfrm>
            <a:off x="5626675" y="1744750"/>
            <a:ext cx="2574300" cy="466200"/>
          </a:xfrm>
          <a:prstGeom prst="rect">
            <a:avLst/>
          </a:prstGeom>
        </p:spPr>
        <p:txBody>
          <a:bodyPr anchorCtr="0" anchor="t" bIns="91425" lIns="91425" spcFirstLastPara="1" rIns="91425" wrap="square" tIns="0">
            <a:noAutofit/>
          </a:bodyPr>
          <a:lstStyle/>
          <a:p>
            <a:pPr indent="0" lvl="0" marL="0" rtl="0" algn="l">
              <a:lnSpc>
                <a:spcPct val="115000"/>
              </a:lnSpc>
              <a:spcBef>
                <a:spcPts val="0"/>
              </a:spcBef>
              <a:spcAft>
                <a:spcPts val="0"/>
              </a:spcAft>
              <a:buNone/>
            </a:pPr>
            <a:r>
              <a:rPr lang="en" sz="1200"/>
              <a:t>Room DB är ett ‘persistent’ bibliotek som tillhandahåller ett abstraktionslager över SQLite-databas för Android-appar.</a:t>
            </a:r>
            <a:endParaRPr sz="1200"/>
          </a:p>
          <a:p>
            <a:pPr indent="0" lvl="0" marL="0" rtl="0" algn="l">
              <a:spcBef>
                <a:spcPts val="0"/>
              </a:spcBef>
              <a:spcAft>
                <a:spcPts val="0"/>
              </a:spcAft>
              <a:buNone/>
            </a:pPr>
            <a:r>
              <a:t/>
            </a:r>
            <a:endParaRPr sz="1200"/>
          </a:p>
        </p:txBody>
      </p:sp>
      <p:sp>
        <p:nvSpPr>
          <p:cNvPr id="561" name="Google Shape;561;p42"/>
          <p:cNvSpPr txBox="1"/>
          <p:nvPr>
            <p:ph type="title"/>
          </p:nvPr>
        </p:nvSpPr>
        <p:spPr>
          <a:xfrm>
            <a:off x="1125100" y="2679725"/>
            <a:ext cx="2395800" cy="2634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Problem</a:t>
            </a:r>
            <a:endParaRPr/>
          </a:p>
        </p:txBody>
      </p:sp>
      <p:sp>
        <p:nvSpPr>
          <p:cNvPr id="562" name="Google Shape;562;p42"/>
          <p:cNvSpPr txBox="1"/>
          <p:nvPr>
            <p:ph idx="3" type="title"/>
          </p:nvPr>
        </p:nvSpPr>
        <p:spPr>
          <a:xfrm>
            <a:off x="5626675" y="1437100"/>
            <a:ext cx="2395800" cy="265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a:t>Solution</a:t>
            </a:r>
            <a:endParaRPr/>
          </a:p>
        </p:txBody>
      </p:sp>
      <p:pic>
        <p:nvPicPr>
          <p:cNvPr id="563" name="Google Shape;563;p42"/>
          <p:cNvPicPr preferRelativeResize="0"/>
          <p:nvPr/>
        </p:nvPicPr>
        <p:blipFill>
          <a:blip r:embed="rId4">
            <a:alphaModFix/>
          </a:blip>
          <a:stretch>
            <a:fillRect/>
          </a:stretch>
        </p:blipFill>
        <p:spPr>
          <a:xfrm>
            <a:off x="152400" y="152400"/>
            <a:ext cx="2948866" cy="2374925"/>
          </a:xfrm>
          <a:prstGeom prst="rect">
            <a:avLst/>
          </a:prstGeom>
          <a:noFill/>
          <a:ln>
            <a:noFill/>
          </a:ln>
        </p:spPr>
      </p:pic>
      <p:pic>
        <p:nvPicPr>
          <p:cNvPr id="564" name="Google Shape;564;p42"/>
          <p:cNvPicPr preferRelativeResize="0"/>
          <p:nvPr/>
        </p:nvPicPr>
        <p:blipFill>
          <a:blip r:embed="rId5">
            <a:alphaModFix/>
          </a:blip>
          <a:stretch>
            <a:fillRect/>
          </a:stretch>
        </p:blipFill>
        <p:spPr>
          <a:xfrm rot="1684014">
            <a:off x="2005296" y="361825"/>
            <a:ext cx="639600" cy="639600"/>
          </a:xfrm>
          <a:prstGeom prst="rect">
            <a:avLst/>
          </a:prstGeom>
          <a:noFill/>
          <a:ln>
            <a:noFill/>
          </a:ln>
        </p:spPr>
      </p:pic>
      <p:pic>
        <p:nvPicPr>
          <p:cNvPr id="565" name="Google Shape;565;p42"/>
          <p:cNvPicPr preferRelativeResize="0"/>
          <p:nvPr/>
        </p:nvPicPr>
        <p:blipFill>
          <a:blip r:embed="rId6">
            <a:alphaModFix/>
          </a:blip>
          <a:stretch>
            <a:fillRect/>
          </a:stretch>
        </p:blipFill>
        <p:spPr>
          <a:xfrm>
            <a:off x="8281343" y="1795976"/>
            <a:ext cx="627149" cy="644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p43"/>
          <p:cNvSpPr txBox="1"/>
          <p:nvPr>
            <p:ph type="title"/>
          </p:nvPr>
        </p:nvSpPr>
        <p:spPr>
          <a:xfrm>
            <a:off x="3633875" y="1012300"/>
            <a:ext cx="5412900" cy="1940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Threads</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6"/>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INNEHÅLLSFÖRTECKNING</a:t>
            </a:r>
            <a:endParaRPr/>
          </a:p>
        </p:txBody>
      </p:sp>
      <p:sp>
        <p:nvSpPr>
          <p:cNvPr id="343" name="Google Shape;343;p26"/>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b="1" lang="en" sz="3500"/>
              <a:t>01</a:t>
            </a:r>
            <a:endParaRPr b="1" sz="3500"/>
          </a:p>
        </p:txBody>
      </p:sp>
      <p:sp>
        <p:nvSpPr>
          <p:cNvPr id="344" name="Google Shape;344;p26"/>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Översikt</a:t>
            </a:r>
            <a:endParaRPr b="1" sz="2200">
              <a:latin typeface="Overpass Mono"/>
              <a:ea typeface="Overpass Mono"/>
              <a:cs typeface="Overpass Mono"/>
              <a:sym typeface="Overpass Mono"/>
            </a:endParaRPr>
          </a:p>
        </p:txBody>
      </p:sp>
      <p:sp>
        <p:nvSpPr>
          <p:cNvPr id="345" name="Google Shape;345;p26"/>
          <p:cNvSpPr txBox="1"/>
          <p:nvPr>
            <p:ph idx="2" type="ctrTitle"/>
          </p:nvPr>
        </p:nvSpPr>
        <p:spPr>
          <a:xfrm flipH="1">
            <a:off x="5005175" y="1848351"/>
            <a:ext cx="2163900" cy="2409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b="1" lang="en" sz="3500"/>
              <a:t>03</a:t>
            </a:r>
            <a:endParaRPr b="1" sz="3500"/>
          </a:p>
        </p:txBody>
      </p:sp>
      <p:sp>
        <p:nvSpPr>
          <p:cNvPr id="346" name="Google Shape;346;p26"/>
          <p:cNvSpPr txBox="1"/>
          <p:nvPr>
            <p:ph idx="3" type="subTitle"/>
          </p:nvPr>
        </p:nvSpPr>
        <p:spPr>
          <a:xfrm flipH="1">
            <a:off x="4287875" y="2163475"/>
            <a:ext cx="2881200" cy="426600"/>
          </a:xfrm>
          <a:prstGeom prst="rect">
            <a:avLst/>
          </a:prstGeom>
        </p:spPr>
        <p:txBody>
          <a:bodyPr anchorCtr="0" anchor="t" bIns="0" lIns="91425" spcFirstLastPara="1" rIns="91425" wrap="square" tIns="0">
            <a:noAutofit/>
          </a:bodyPr>
          <a:lstStyle/>
          <a:p>
            <a:pPr indent="0" lvl="0" marL="0" rtl="0" algn="r">
              <a:spcBef>
                <a:spcPts val="0"/>
              </a:spcBef>
              <a:spcAft>
                <a:spcPts val="0"/>
              </a:spcAft>
              <a:buNone/>
            </a:pPr>
            <a:r>
              <a:rPr lang="en"/>
              <a:t>ROOM &amp; </a:t>
            </a:r>
            <a:endParaRPr/>
          </a:p>
          <a:p>
            <a:pPr indent="0" lvl="0" marL="0" rtl="0" algn="r">
              <a:spcBef>
                <a:spcPts val="0"/>
              </a:spcBef>
              <a:spcAft>
                <a:spcPts val="0"/>
              </a:spcAft>
              <a:buNone/>
            </a:pPr>
            <a:r>
              <a:rPr lang="en"/>
              <a:t>Persisting Data</a:t>
            </a:r>
            <a:endParaRPr/>
          </a:p>
        </p:txBody>
      </p:sp>
      <p:sp>
        <p:nvSpPr>
          <p:cNvPr id="347" name="Google Shape;347;p26"/>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02</a:t>
            </a:r>
            <a:endParaRPr/>
          </a:p>
        </p:txBody>
      </p:sp>
      <p:sp>
        <p:nvSpPr>
          <p:cNvPr id="348" name="Google Shape;348;p26"/>
          <p:cNvSpPr txBox="1"/>
          <p:nvPr>
            <p:ph idx="7" type="subTitle"/>
          </p:nvPr>
        </p:nvSpPr>
        <p:spPr>
          <a:xfrm flipH="1">
            <a:off x="2189800" y="3572250"/>
            <a:ext cx="3086100" cy="426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Dependencies, Threads &amp; Project Setup</a:t>
            </a:r>
            <a:endParaRPr/>
          </a:p>
        </p:txBody>
      </p:sp>
      <p:sp>
        <p:nvSpPr>
          <p:cNvPr id="349" name="Google Shape;349;p26"/>
          <p:cNvSpPr txBox="1"/>
          <p:nvPr>
            <p:ph idx="8" type="ctrTitle"/>
          </p:nvPr>
        </p:nvSpPr>
        <p:spPr>
          <a:xfrm flipH="1">
            <a:off x="5005175" y="3258288"/>
            <a:ext cx="2163900" cy="2409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lang="en"/>
              <a:t>04</a:t>
            </a:r>
            <a:endParaRPr/>
          </a:p>
        </p:txBody>
      </p:sp>
      <p:sp>
        <p:nvSpPr>
          <p:cNvPr id="350" name="Google Shape;350;p26"/>
          <p:cNvSpPr txBox="1"/>
          <p:nvPr>
            <p:ph idx="9" type="subTitle"/>
          </p:nvPr>
        </p:nvSpPr>
        <p:spPr>
          <a:xfrm flipH="1">
            <a:off x="5005175" y="3573418"/>
            <a:ext cx="2163900" cy="426600"/>
          </a:xfrm>
          <a:prstGeom prst="rect">
            <a:avLst/>
          </a:prstGeom>
        </p:spPr>
        <p:txBody>
          <a:bodyPr anchorCtr="0" anchor="t" bIns="0" lIns="91425" spcFirstLastPara="1" rIns="91425" wrap="square" tIns="0">
            <a:noAutofit/>
          </a:bodyPr>
          <a:lstStyle/>
          <a:p>
            <a:pPr indent="0" lvl="0" marL="0" rtl="0" algn="r">
              <a:spcBef>
                <a:spcPts val="0"/>
              </a:spcBef>
              <a:spcAft>
                <a:spcPts val="0"/>
              </a:spcAft>
              <a:buNone/>
            </a:pPr>
            <a:r>
              <a:rPr lang="en"/>
              <a:t>Uppgifter </a:t>
            </a:r>
            <a:br>
              <a:rPr lang="en"/>
            </a:br>
            <a:r>
              <a:rPr lang="en"/>
              <a:t>&amp; </a:t>
            </a:r>
            <a:br>
              <a:rPr lang="en"/>
            </a:br>
            <a:r>
              <a:rPr lang="en"/>
              <a:t>Övningar</a:t>
            </a:r>
            <a:endParaRPr/>
          </a:p>
        </p:txBody>
      </p:sp>
      <p:cxnSp>
        <p:nvCxnSpPr>
          <p:cNvPr id="351" name="Google Shape;351;p26"/>
          <p:cNvCxnSpPr/>
          <p:nvPr/>
        </p:nvCxnSpPr>
        <p:spPr>
          <a:xfrm flipH="1">
            <a:off x="420625" y="1283175"/>
            <a:ext cx="517500" cy="787200"/>
          </a:xfrm>
          <a:prstGeom prst="straightConnector1">
            <a:avLst/>
          </a:prstGeom>
          <a:noFill/>
          <a:ln cap="flat" cmpd="sng" w="28575">
            <a:solidFill>
              <a:schemeClr val="accent1"/>
            </a:solidFill>
            <a:prstDash val="solid"/>
            <a:round/>
            <a:headEnd len="med" w="med" type="none"/>
            <a:tailEnd len="med" w="med" type="none"/>
          </a:ln>
        </p:spPr>
      </p:cxnSp>
      <p:cxnSp>
        <p:nvCxnSpPr>
          <p:cNvPr id="352" name="Google Shape;352;p26"/>
          <p:cNvCxnSpPr/>
          <p:nvPr/>
        </p:nvCxnSpPr>
        <p:spPr>
          <a:xfrm flipH="1">
            <a:off x="573025" y="1435575"/>
            <a:ext cx="517500" cy="787200"/>
          </a:xfrm>
          <a:prstGeom prst="straightConnector1">
            <a:avLst/>
          </a:prstGeom>
          <a:noFill/>
          <a:ln cap="flat" cmpd="sng" w="28575">
            <a:solidFill>
              <a:schemeClr val="accent1"/>
            </a:solidFill>
            <a:prstDash val="solid"/>
            <a:round/>
            <a:headEnd len="med" w="med" type="none"/>
            <a:tailEnd len="med" w="med" type="none"/>
          </a:ln>
        </p:spPr>
      </p:cxnSp>
      <p:cxnSp>
        <p:nvCxnSpPr>
          <p:cNvPr id="353" name="Google Shape;353;p26"/>
          <p:cNvCxnSpPr/>
          <p:nvPr/>
        </p:nvCxnSpPr>
        <p:spPr>
          <a:xfrm flipH="1">
            <a:off x="881750" y="1513925"/>
            <a:ext cx="517500" cy="787200"/>
          </a:xfrm>
          <a:prstGeom prst="straightConnector1">
            <a:avLst/>
          </a:prstGeom>
          <a:noFill/>
          <a:ln cap="flat" cmpd="sng" w="19050">
            <a:solidFill>
              <a:schemeClr val="accent1"/>
            </a:solidFill>
            <a:prstDash val="solid"/>
            <a:round/>
            <a:headEnd len="med" w="med" type="none"/>
            <a:tailEnd len="med" w="med" type="none"/>
          </a:ln>
        </p:spPr>
      </p:cxnSp>
      <p:cxnSp>
        <p:nvCxnSpPr>
          <p:cNvPr id="354" name="Google Shape;354;p26"/>
          <p:cNvCxnSpPr/>
          <p:nvPr/>
        </p:nvCxnSpPr>
        <p:spPr>
          <a:xfrm flipH="1">
            <a:off x="1039575" y="1513925"/>
            <a:ext cx="517500" cy="787200"/>
          </a:xfrm>
          <a:prstGeom prst="straightConnector1">
            <a:avLst/>
          </a:prstGeom>
          <a:noFill/>
          <a:ln cap="flat" cmpd="sng" w="19050">
            <a:solidFill>
              <a:schemeClr val="accent1"/>
            </a:solidFill>
            <a:prstDash val="solid"/>
            <a:round/>
            <a:headEnd len="med" w="med" type="none"/>
            <a:tailEnd len="med" w="med" type="none"/>
          </a:ln>
        </p:spPr>
      </p:cxnSp>
      <p:cxnSp>
        <p:nvCxnSpPr>
          <p:cNvPr id="355" name="Google Shape;355;p26"/>
          <p:cNvCxnSpPr/>
          <p:nvPr/>
        </p:nvCxnSpPr>
        <p:spPr>
          <a:xfrm flipH="1">
            <a:off x="7936650" y="2459950"/>
            <a:ext cx="517500" cy="78720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26"/>
          <p:cNvCxnSpPr/>
          <p:nvPr/>
        </p:nvCxnSpPr>
        <p:spPr>
          <a:xfrm flipH="1">
            <a:off x="8089050" y="2612350"/>
            <a:ext cx="517500" cy="787200"/>
          </a:xfrm>
          <a:prstGeom prst="straightConnector1">
            <a:avLst/>
          </a:prstGeom>
          <a:noFill/>
          <a:ln cap="flat" cmpd="sng" w="28575">
            <a:solidFill>
              <a:schemeClr val="accent1"/>
            </a:solidFill>
            <a:prstDash val="solid"/>
            <a:round/>
            <a:headEnd len="med" w="med" type="none"/>
            <a:tailEnd len="med" w="med" type="none"/>
          </a:ln>
        </p:spPr>
      </p:cxnSp>
      <p:cxnSp>
        <p:nvCxnSpPr>
          <p:cNvPr id="357" name="Google Shape;357;p26"/>
          <p:cNvCxnSpPr/>
          <p:nvPr/>
        </p:nvCxnSpPr>
        <p:spPr>
          <a:xfrm flipH="1">
            <a:off x="8236025" y="2917150"/>
            <a:ext cx="517500" cy="787200"/>
          </a:xfrm>
          <a:prstGeom prst="straightConnector1">
            <a:avLst/>
          </a:prstGeom>
          <a:noFill/>
          <a:ln cap="flat" cmpd="sng" w="19050">
            <a:solidFill>
              <a:schemeClr val="accent1"/>
            </a:solidFill>
            <a:prstDash val="solid"/>
            <a:round/>
            <a:headEnd len="med" w="med" type="none"/>
            <a:tailEnd len="med" w="med" type="none"/>
          </a:ln>
        </p:spPr>
      </p:cxnSp>
      <p:cxnSp>
        <p:nvCxnSpPr>
          <p:cNvPr id="358" name="Google Shape;358;p26"/>
          <p:cNvCxnSpPr/>
          <p:nvPr/>
        </p:nvCxnSpPr>
        <p:spPr>
          <a:xfrm flipH="1">
            <a:off x="8393850" y="2917150"/>
            <a:ext cx="517500" cy="7872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6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4"/>
          <p:cNvSpPr/>
          <p:nvPr/>
        </p:nvSpPr>
        <p:spPr>
          <a:xfrm>
            <a:off x="338648" y="196908"/>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p:nvPr/>
        </p:nvSpPr>
        <p:spPr>
          <a:xfrm>
            <a:off x="185297" y="610984"/>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4"/>
          <p:cNvSpPr/>
          <p:nvPr/>
        </p:nvSpPr>
        <p:spPr>
          <a:xfrm>
            <a:off x="8394155" y="3875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4"/>
          <p:cNvSpPr/>
          <p:nvPr/>
        </p:nvSpPr>
        <p:spPr>
          <a:xfrm>
            <a:off x="7772251" y="1163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4"/>
          <p:cNvSpPr/>
          <p:nvPr/>
        </p:nvSpPr>
        <p:spPr>
          <a:xfrm>
            <a:off x="7772251" y="5938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p:nvPr/>
        </p:nvSpPr>
        <p:spPr>
          <a:xfrm>
            <a:off x="8296121" y="7788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4"/>
          <p:cNvSpPr/>
          <p:nvPr/>
        </p:nvSpPr>
        <p:spPr>
          <a:xfrm>
            <a:off x="8088553" y="2142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4"/>
          <p:cNvSpPr txBox="1"/>
          <p:nvPr>
            <p:ph idx="4294967295" type="title"/>
          </p:nvPr>
        </p:nvSpPr>
        <p:spPr>
          <a:xfrm>
            <a:off x="24979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Threads…</a:t>
            </a:r>
            <a:endParaRPr>
              <a:solidFill>
                <a:schemeClr val="dk2"/>
              </a:solidFill>
            </a:endParaRPr>
          </a:p>
        </p:txBody>
      </p:sp>
      <p:sp>
        <p:nvSpPr>
          <p:cNvPr id="583" name="Google Shape;583;p44"/>
          <p:cNvSpPr txBox="1"/>
          <p:nvPr/>
        </p:nvSpPr>
        <p:spPr>
          <a:xfrm>
            <a:off x="3002350" y="1593275"/>
            <a:ext cx="3085500" cy="1834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1200">
                <a:solidFill>
                  <a:schemeClr val="lt1"/>
                </a:solidFill>
                <a:latin typeface="Anaheim"/>
                <a:ea typeface="Anaheim"/>
                <a:cs typeface="Anaheim"/>
                <a:sym typeface="Anaheim"/>
              </a:rPr>
              <a:t>IO Threads</a:t>
            </a:r>
            <a:endParaRPr sz="1200">
              <a:solidFill>
                <a:schemeClr val="lt1"/>
              </a:solidFill>
              <a:latin typeface="Anaheim"/>
              <a:ea typeface="Anaheim"/>
              <a:cs typeface="Anaheim"/>
              <a:sym typeface="Anaheim"/>
            </a:endParaRPr>
          </a:p>
          <a:p>
            <a:pPr indent="0" lvl="0" marL="0" rtl="0" algn="ctr">
              <a:lnSpc>
                <a:spcPct val="115000"/>
              </a:lnSpc>
              <a:spcBef>
                <a:spcPts val="1200"/>
              </a:spcBef>
              <a:spcAft>
                <a:spcPts val="0"/>
              </a:spcAft>
              <a:buNone/>
            </a:pPr>
            <a:r>
              <a:rPr lang="en" sz="1200">
                <a:solidFill>
                  <a:schemeClr val="lt1"/>
                </a:solidFill>
                <a:latin typeface="Anaheim"/>
                <a:ea typeface="Anaheim"/>
                <a:cs typeface="Anaheim"/>
                <a:sym typeface="Anaheim"/>
              </a:rPr>
              <a:t>Main Threads </a:t>
            </a:r>
            <a:endParaRPr sz="1200">
              <a:solidFill>
                <a:schemeClr val="lt1"/>
              </a:solidFill>
              <a:latin typeface="Anaheim"/>
              <a:ea typeface="Anaheim"/>
              <a:cs typeface="Anaheim"/>
              <a:sym typeface="Anaheim"/>
            </a:endParaRPr>
          </a:p>
          <a:p>
            <a:pPr indent="0" lvl="0" marL="0" rtl="0" algn="ctr">
              <a:lnSpc>
                <a:spcPct val="115000"/>
              </a:lnSpc>
              <a:spcBef>
                <a:spcPts val="1200"/>
              </a:spcBef>
              <a:spcAft>
                <a:spcPts val="0"/>
              </a:spcAft>
              <a:buNone/>
            </a:pPr>
            <a:r>
              <a:t/>
            </a:r>
            <a:endParaRPr sz="1200">
              <a:solidFill>
                <a:schemeClr val="lt1"/>
              </a:solidFill>
              <a:latin typeface="Anaheim"/>
              <a:ea typeface="Anaheim"/>
              <a:cs typeface="Anaheim"/>
              <a:sym typeface="Anaheim"/>
            </a:endParaRPr>
          </a:p>
          <a:p>
            <a:pPr indent="0" lvl="0" marL="0" rtl="0" algn="ctr">
              <a:lnSpc>
                <a:spcPct val="115000"/>
              </a:lnSpc>
              <a:spcBef>
                <a:spcPts val="1200"/>
              </a:spcBef>
              <a:spcAft>
                <a:spcPts val="0"/>
              </a:spcAft>
              <a:buNone/>
            </a:pPr>
            <a:r>
              <a:rPr lang="en" sz="1200">
                <a:solidFill>
                  <a:schemeClr val="lt1"/>
                </a:solidFill>
                <a:latin typeface="Anaheim"/>
                <a:ea typeface="Anaheim"/>
                <a:cs typeface="Anaheim"/>
                <a:sym typeface="Anaheim"/>
              </a:rPr>
              <a:t>Dessa är något vi kommer arbeta med…</a:t>
            </a:r>
            <a:endParaRPr sz="1200">
              <a:solidFill>
                <a:schemeClr val="lt1"/>
              </a:solidFill>
              <a:latin typeface="Anaheim"/>
              <a:ea typeface="Anaheim"/>
              <a:cs typeface="Anaheim"/>
              <a:sym typeface="Anaheim"/>
            </a:endParaRPr>
          </a:p>
          <a:p>
            <a:pPr indent="0" lvl="0" marL="0" rtl="0" algn="ctr">
              <a:lnSpc>
                <a:spcPct val="115000"/>
              </a:lnSpc>
              <a:spcBef>
                <a:spcPts val="1200"/>
              </a:spcBef>
              <a:spcAft>
                <a:spcPts val="1200"/>
              </a:spcAft>
              <a:buNone/>
            </a:pPr>
            <a:r>
              <a:rPr lang="en" sz="1200">
                <a:solidFill>
                  <a:schemeClr val="lt1"/>
                </a:solidFill>
                <a:latin typeface="Anaheim"/>
                <a:ea typeface="Anaheim"/>
                <a:cs typeface="Anaheim"/>
                <a:sym typeface="Anaheim"/>
              </a:rPr>
              <a:t>Men vad är dessa?</a:t>
            </a:r>
            <a:endParaRPr sz="1200">
              <a:solidFill>
                <a:schemeClr val="lt1"/>
              </a:solidFill>
              <a:latin typeface="Anaheim"/>
              <a:ea typeface="Anaheim"/>
              <a:cs typeface="Anaheim"/>
              <a:sym typeface="Anaheim"/>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5"/>
          <p:cNvSpPr/>
          <p:nvPr/>
        </p:nvSpPr>
        <p:spPr>
          <a:xfrm>
            <a:off x="338648" y="196908"/>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a:off x="185297" y="610984"/>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8394155" y="3875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7772251" y="1163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7772251" y="5938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8296121" y="7788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8088553" y="2142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txBox="1"/>
          <p:nvPr>
            <p:ph idx="4294967295" type="title"/>
          </p:nvPr>
        </p:nvSpPr>
        <p:spPr>
          <a:xfrm>
            <a:off x="24979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Stockholm!</a:t>
            </a:r>
            <a:endParaRPr>
              <a:solidFill>
                <a:schemeClr val="dk2"/>
              </a:solidFill>
            </a:endParaRPr>
          </a:p>
        </p:txBody>
      </p:sp>
      <p:sp>
        <p:nvSpPr>
          <p:cNvPr id="596" name="Google Shape;596;p45"/>
          <p:cNvSpPr txBox="1"/>
          <p:nvPr/>
        </p:nvSpPr>
        <p:spPr>
          <a:xfrm>
            <a:off x="613050" y="1566600"/>
            <a:ext cx="3085500" cy="247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chemeClr val="lt1"/>
                </a:solidFill>
                <a:latin typeface="Anaheim"/>
                <a:ea typeface="Anaheim"/>
                <a:cs typeface="Anaheim"/>
                <a:sym typeface="Anaheim"/>
              </a:rPr>
              <a:t>När man pratar om ‘Threads’, handlar det om hur data bearbetas och används genom applikationen.</a:t>
            </a:r>
            <a:endParaRPr sz="1200">
              <a:solidFill>
                <a:schemeClr val="lt1"/>
              </a:solidFill>
              <a:latin typeface="Anaheim"/>
              <a:ea typeface="Anaheim"/>
              <a:cs typeface="Anaheim"/>
              <a:sym typeface="Anaheim"/>
            </a:endParaRPr>
          </a:p>
          <a:p>
            <a:pPr indent="0" lvl="0" marL="0" rtl="0" algn="l">
              <a:lnSpc>
                <a:spcPct val="115000"/>
              </a:lnSpc>
              <a:spcBef>
                <a:spcPts val="1200"/>
              </a:spcBef>
              <a:spcAft>
                <a:spcPts val="0"/>
              </a:spcAft>
              <a:buNone/>
            </a:pPr>
            <a:r>
              <a:rPr lang="en" sz="1200">
                <a:solidFill>
                  <a:schemeClr val="lt1"/>
                </a:solidFill>
                <a:latin typeface="Anaheim"/>
                <a:ea typeface="Anaheim"/>
                <a:cs typeface="Anaheim"/>
                <a:sym typeface="Anaheim"/>
              </a:rPr>
              <a:t>Låt oss ta Stockholm som en reflektion inom vår analogi! </a:t>
            </a:r>
            <a:endParaRPr sz="1200">
              <a:solidFill>
                <a:schemeClr val="lt1"/>
              </a:solidFill>
              <a:latin typeface="Anaheim"/>
              <a:ea typeface="Anaheim"/>
              <a:cs typeface="Anaheim"/>
              <a:sym typeface="Anaheim"/>
            </a:endParaRPr>
          </a:p>
          <a:p>
            <a:pPr indent="0" lvl="0" marL="0" rtl="0" algn="l">
              <a:lnSpc>
                <a:spcPct val="115000"/>
              </a:lnSpc>
              <a:spcBef>
                <a:spcPts val="1200"/>
              </a:spcBef>
              <a:spcAft>
                <a:spcPts val="0"/>
              </a:spcAft>
              <a:buNone/>
            </a:pPr>
            <a:r>
              <a:t/>
            </a:r>
            <a:endParaRPr sz="1200">
              <a:solidFill>
                <a:schemeClr val="lt1"/>
              </a:solidFill>
              <a:latin typeface="Anaheim"/>
              <a:ea typeface="Anaheim"/>
              <a:cs typeface="Anaheim"/>
              <a:sym typeface="Anaheim"/>
            </a:endParaRPr>
          </a:p>
          <a:p>
            <a:pPr indent="0" lvl="0" marL="0" rtl="0" algn="l">
              <a:lnSpc>
                <a:spcPct val="115000"/>
              </a:lnSpc>
              <a:spcBef>
                <a:spcPts val="1200"/>
              </a:spcBef>
              <a:spcAft>
                <a:spcPts val="0"/>
              </a:spcAft>
              <a:buNone/>
            </a:pPr>
            <a:r>
              <a:t/>
            </a:r>
            <a:endParaRPr sz="1200">
              <a:solidFill>
                <a:schemeClr val="lt1"/>
              </a:solidFill>
              <a:latin typeface="Anaheim"/>
              <a:ea typeface="Anaheim"/>
              <a:cs typeface="Anaheim"/>
              <a:sym typeface="Anaheim"/>
            </a:endParaRPr>
          </a:p>
          <a:p>
            <a:pPr indent="0" lvl="0" marL="0" rtl="0" algn="l">
              <a:lnSpc>
                <a:spcPct val="115000"/>
              </a:lnSpc>
              <a:spcBef>
                <a:spcPts val="1200"/>
              </a:spcBef>
              <a:spcAft>
                <a:spcPts val="1200"/>
              </a:spcAft>
              <a:buNone/>
            </a:pPr>
            <a:r>
              <a:t/>
            </a:r>
            <a:endParaRPr sz="1200">
              <a:solidFill>
                <a:schemeClr val="lt1"/>
              </a:solidFill>
              <a:latin typeface="Anaheim"/>
              <a:ea typeface="Anaheim"/>
              <a:cs typeface="Anaheim"/>
              <a:sym typeface="Anaheim"/>
            </a:endParaRPr>
          </a:p>
        </p:txBody>
      </p:sp>
      <p:pic>
        <p:nvPicPr>
          <p:cNvPr id="597" name="Google Shape;597;p45"/>
          <p:cNvPicPr preferRelativeResize="0"/>
          <p:nvPr/>
        </p:nvPicPr>
        <p:blipFill>
          <a:blip r:embed="rId3">
            <a:alphaModFix/>
          </a:blip>
          <a:stretch>
            <a:fillRect/>
          </a:stretch>
        </p:blipFill>
        <p:spPr>
          <a:xfrm>
            <a:off x="4322000" y="1566600"/>
            <a:ext cx="4398000" cy="3054600"/>
          </a:xfrm>
          <a:prstGeom prst="cube">
            <a:avLst>
              <a:gd fmla="val 1665" name="adj"/>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6"/>
          <p:cNvSpPr/>
          <p:nvPr/>
        </p:nvSpPr>
        <p:spPr>
          <a:xfrm>
            <a:off x="338648" y="196908"/>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6"/>
          <p:cNvSpPr/>
          <p:nvPr/>
        </p:nvSpPr>
        <p:spPr>
          <a:xfrm>
            <a:off x="185297" y="610984"/>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6"/>
          <p:cNvSpPr/>
          <p:nvPr/>
        </p:nvSpPr>
        <p:spPr>
          <a:xfrm>
            <a:off x="8394155" y="3875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6"/>
          <p:cNvSpPr/>
          <p:nvPr/>
        </p:nvSpPr>
        <p:spPr>
          <a:xfrm>
            <a:off x="7772251" y="1163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p:nvPr/>
        </p:nvSpPr>
        <p:spPr>
          <a:xfrm>
            <a:off x="7772251" y="5938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
          <p:cNvSpPr/>
          <p:nvPr/>
        </p:nvSpPr>
        <p:spPr>
          <a:xfrm>
            <a:off x="8296121" y="7788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p:nvPr/>
        </p:nvSpPr>
        <p:spPr>
          <a:xfrm>
            <a:off x="8088553" y="2142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txBox="1"/>
          <p:nvPr>
            <p:ph idx="4294967295" type="title"/>
          </p:nvPr>
        </p:nvSpPr>
        <p:spPr>
          <a:xfrm>
            <a:off x="24979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THE UI</a:t>
            </a:r>
            <a:endParaRPr>
              <a:solidFill>
                <a:schemeClr val="dk2"/>
              </a:solidFill>
            </a:endParaRPr>
          </a:p>
        </p:txBody>
      </p:sp>
      <p:sp>
        <p:nvSpPr>
          <p:cNvPr id="610" name="Google Shape;610;p46"/>
          <p:cNvSpPr txBox="1"/>
          <p:nvPr/>
        </p:nvSpPr>
        <p:spPr>
          <a:xfrm>
            <a:off x="613050" y="1566600"/>
            <a:ext cx="3355200" cy="288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300">
                <a:solidFill>
                  <a:schemeClr val="lt1"/>
                </a:solidFill>
                <a:latin typeface="Anaheim"/>
                <a:ea typeface="Anaheim"/>
                <a:cs typeface="Anaheim"/>
                <a:sym typeface="Anaheim"/>
              </a:rPr>
              <a:t>Vad kan vi säga om Stockholm i samband med </a:t>
            </a:r>
            <a:r>
              <a:rPr b="1" lang="en" sz="1300">
                <a:solidFill>
                  <a:schemeClr val="lt1"/>
                </a:solidFill>
                <a:latin typeface="Anaheim"/>
                <a:ea typeface="Anaheim"/>
                <a:cs typeface="Anaheim"/>
                <a:sym typeface="Anaheim"/>
              </a:rPr>
              <a:t>‘Threads’</a:t>
            </a:r>
            <a:r>
              <a:rPr lang="en" sz="1300">
                <a:solidFill>
                  <a:schemeClr val="lt1"/>
                </a:solidFill>
                <a:latin typeface="Anaheim"/>
                <a:ea typeface="Anaheim"/>
                <a:cs typeface="Anaheim"/>
                <a:sym typeface="Anaheim"/>
              </a:rPr>
              <a:t>... ?</a:t>
            </a:r>
            <a:endParaRPr sz="1300">
              <a:solidFill>
                <a:schemeClr val="lt1"/>
              </a:solidFill>
              <a:latin typeface="Anaheim"/>
              <a:ea typeface="Anaheim"/>
              <a:cs typeface="Anaheim"/>
              <a:sym typeface="Anaheim"/>
            </a:endParaRPr>
          </a:p>
          <a:p>
            <a:pPr indent="-311150" lvl="0" marL="457200" rtl="0" algn="l">
              <a:lnSpc>
                <a:spcPct val="115000"/>
              </a:lnSpc>
              <a:spcBef>
                <a:spcPts val="120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Skyltar</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Dörrar</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Affärer</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Nyheter, reklam </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Saker vi kan interagera med!</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Saker som fångar vår uppmärksamhet</a:t>
            </a:r>
            <a:endParaRPr sz="1300">
              <a:solidFill>
                <a:schemeClr val="lt1"/>
              </a:solidFill>
              <a:latin typeface="Anaheim"/>
              <a:ea typeface="Anaheim"/>
              <a:cs typeface="Anaheim"/>
              <a:sym typeface="Anaheim"/>
            </a:endParaRPr>
          </a:p>
          <a:p>
            <a:pPr indent="0" lvl="0" marL="0" rtl="0" algn="l">
              <a:lnSpc>
                <a:spcPct val="115000"/>
              </a:lnSpc>
              <a:spcBef>
                <a:spcPts val="1200"/>
              </a:spcBef>
              <a:spcAft>
                <a:spcPts val="0"/>
              </a:spcAft>
              <a:buNone/>
            </a:pPr>
            <a:r>
              <a:rPr lang="en" sz="1300">
                <a:solidFill>
                  <a:schemeClr val="lt1"/>
                </a:solidFill>
                <a:latin typeface="Anaheim"/>
                <a:ea typeface="Anaheim"/>
                <a:cs typeface="Anaheim"/>
                <a:sym typeface="Anaheim"/>
              </a:rPr>
              <a:t>Enkelt sagt - något som liknar ett interface.</a:t>
            </a:r>
            <a:endParaRPr sz="1300">
              <a:solidFill>
                <a:schemeClr val="lt1"/>
              </a:solidFill>
              <a:latin typeface="Anaheim"/>
              <a:ea typeface="Anaheim"/>
              <a:cs typeface="Anaheim"/>
              <a:sym typeface="Anaheim"/>
            </a:endParaRPr>
          </a:p>
          <a:p>
            <a:pPr indent="0" lvl="0" marL="0" rtl="0" algn="l">
              <a:lnSpc>
                <a:spcPct val="115000"/>
              </a:lnSpc>
              <a:spcBef>
                <a:spcPts val="1200"/>
              </a:spcBef>
              <a:spcAft>
                <a:spcPts val="1200"/>
              </a:spcAft>
              <a:buNone/>
            </a:pPr>
            <a:r>
              <a:rPr i="1" lang="en" sz="1100">
                <a:solidFill>
                  <a:srgbClr val="61AFEF"/>
                </a:solidFill>
                <a:latin typeface="Anaheim"/>
                <a:ea typeface="Anaheim"/>
                <a:cs typeface="Anaheim"/>
                <a:sym typeface="Anaheim"/>
              </a:rPr>
              <a:t>(Låter lite som knappar, textvyer och inputs)</a:t>
            </a:r>
            <a:endParaRPr i="1" sz="1100">
              <a:solidFill>
                <a:srgbClr val="61AFEF"/>
              </a:solidFill>
              <a:latin typeface="Anaheim"/>
              <a:ea typeface="Anaheim"/>
              <a:cs typeface="Anaheim"/>
              <a:sym typeface="Anaheim"/>
            </a:endParaRPr>
          </a:p>
        </p:txBody>
      </p:sp>
      <p:pic>
        <p:nvPicPr>
          <p:cNvPr id="611" name="Google Shape;611;p46"/>
          <p:cNvPicPr preferRelativeResize="0"/>
          <p:nvPr/>
        </p:nvPicPr>
        <p:blipFill rotWithShape="1">
          <a:blip r:embed="rId3">
            <a:alphaModFix/>
          </a:blip>
          <a:srcRect b="0" l="19008" r="0" t="0"/>
          <a:stretch/>
        </p:blipFill>
        <p:spPr>
          <a:xfrm>
            <a:off x="4679825" y="1566600"/>
            <a:ext cx="3945000" cy="2739900"/>
          </a:xfrm>
          <a:prstGeom prst="cube">
            <a:avLst>
              <a:gd fmla="val 5472" name="adj"/>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7"/>
          <p:cNvSpPr/>
          <p:nvPr/>
        </p:nvSpPr>
        <p:spPr>
          <a:xfrm>
            <a:off x="338648" y="196908"/>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7"/>
          <p:cNvSpPr/>
          <p:nvPr/>
        </p:nvSpPr>
        <p:spPr>
          <a:xfrm>
            <a:off x="185297" y="610984"/>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7"/>
          <p:cNvSpPr/>
          <p:nvPr/>
        </p:nvSpPr>
        <p:spPr>
          <a:xfrm>
            <a:off x="8394155" y="3875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7"/>
          <p:cNvSpPr/>
          <p:nvPr/>
        </p:nvSpPr>
        <p:spPr>
          <a:xfrm>
            <a:off x="7772251" y="1163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7"/>
          <p:cNvSpPr/>
          <p:nvPr/>
        </p:nvSpPr>
        <p:spPr>
          <a:xfrm>
            <a:off x="7772251" y="5938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7"/>
          <p:cNvSpPr/>
          <p:nvPr/>
        </p:nvSpPr>
        <p:spPr>
          <a:xfrm>
            <a:off x="8296121" y="7788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7"/>
          <p:cNvSpPr/>
          <p:nvPr/>
        </p:nvSpPr>
        <p:spPr>
          <a:xfrm>
            <a:off x="8088553" y="2142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7"/>
          <p:cNvSpPr txBox="1"/>
          <p:nvPr>
            <p:ph idx="4294967295" type="title"/>
          </p:nvPr>
        </p:nvSpPr>
        <p:spPr>
          <a:xfrm>
            <a:off x="24979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Main Thread</a:t>
            </a:r>
            <a:endParaRPr>
              <a:solidFill>
                <a:schemeClr val="dk2"/>
              </a:solidFill>
            </a:endParaRPr>
          </a:p>
        </p:txBody>
      </p:sp>
      <p:sp>
        <p:nvSpPr>
          <p:cNvPr id="624" name="Google Shape;624;p47"/>
          <p:cNvSpPr txBox="1"/>
          <p:nvPr/>
        </p:nvSpPr>
        <p:spPr>
          <a:xfrm>
            <a:off x="613050" y="1566600"/>
            <a:ext cx="3085500" cy="285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300">
                <a:solidFill>
                  <a:schemeClr val="lt1"/>
                </a:solidFill>
                <a:latin typeface="Anaheim"/>
                <a:ea typeface="Anaheim"/>
                <a:cs typeface="Anaheim"/>
                <a:sym typeface="Anaheim"/>
              </a:rPr>
              <a:t>Vad kan vi säga om gatorna?</a:t>
            </a:r>
            <a:endParaRPr sz="1300">
              <a:solidFill>
                <a:schemeClr val="lt1"/>
              </a:solidFill>
              <a:latin typeface="Anaheim"/>
              <a:ea typeface="Anaheim"/>
              <a:cs typeface="Anaheim"/>
              <a:sym typeface="Anaheim"/>
            </a:endParaRPr>
          </a:p>
          <a:p>
            <a:pPr indent="-311150" lvl="0" marL="457200" rtl="0" algn="l">
              <a:lnSpc>
                <a:spcPct val="115000"/>
              </a:lnSpc>
              <a:spcBef>
                <a:spcPts val="120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Fotgängare</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Cyklister</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Mopedister </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Mindre fordon</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Enklare / Smala vägar</a:t>
            </a:r>
            <a:endParaRPr sz="1300">
              <a:solidFill>
                <a:schemeClr val="lt1"/>
              </a:solidFill>
              <a:latin typeface="Anaheim"/>
              <a:ea typeface="Anaheim"/>
              <a:cs typeface="Anaheim"/>
              <a:sym typeface="Anaheim"/>
            </a:endParaRPr>
          </a:p>
          <a:p>
            <a:pPr indent="0" lvl="0" marL="0" rtl="0" algn="l">
              <a:lnSpc>
                <a:spcPct val="115000"/>
              </a:lnSpc>
              <a:spcBef>
                <a:spcPts val="1200"/>
              </a:spcBef>
              <a:spcAft>
                <a:spcPts val="0"/>
              </a:spcAft>
              <a:buNone/>
            </a:pPr>
            <a:r>
              <a:rPr lang="en" sz="1300">
                <a:solidFill>
                  <a:schemeClr val="lt1"/>
                </a:solidFill>
                <a:latin typeface="Anaheim"/>
                <a:ea typeface="Anaheim"/>
                <a:cs typeface="Anaheim"/>
                <a:sym typeface="Anaheim"/>
              </a:rPr>
              <a:t>Trafik inom lokala vägar kan bli överbelastade och skapa långsam trafik</a:t>
            </a:r>
            <a:endParaRPr sz="1300">
              <a:solidFill>
                <a:schemeClr val="lt1"/>
              </a:solidFill>
              <a:latin typeface="Anaheim"/>
              <a:ea typeface="Anaheim"/>
              <a:cs typeface="Anaheim"/>
              <a:sym typeface="Anaheim"/>
            </a:endParaRPr>
          </a:p>
          <a:p>
            <a:pPr indent="0" lvl="0" marL="0" rtl="0" algn="l">
              <a:lnSpc>
                <a:spcPct val="115000"/>
              </a:lnSpc>
              <a:spcBef>
                <a:spcPts val="1200"/>
              </a:spcBef>
              <a:spcAft>
                <a:spcPts val="1200"/>
              </a:spcAft>
              <a:buNone/>
            </a:pPr>
            <a:r>
              <a:rPr i="1" lang="en" sz="1100">
                <a:solidFill>
                  <a:srgbClr val="61AFEF"/>
                </a:solidFill>
                <a:latin typeface="Anaheim"/>
                <a:ea typeface="Anaheim"/>
                <a:cs typeface="Anaheim"/>
                <a:sym typeface="Anaheim"/>
              </a:rPr>
              <a:t>(Låter som operationer såsom knapptryck och uppdatering av text på vår textvy)</a:t>
            </a:r>
            <a:endParaRPr sz="1300">
              <a:solidFill>
                <a:schemeClr val="lt1"/>
              </a:solidFill>
              <a:latin typeface="Anaheim"/>
              <a:ea typeface="Anaheim"/>
              <a:cs typeface="Anaheim"/>
              <a:sym typeface="Anaheim"/>
            </a:endParaRPr>
          </a:p>
        </p:txBody>
      </p:sp>
      <p:pic>
        <p:nvPicPr>
          <p:cNvPr id="625" name="Google Shape;625;p47"/>
          <p:cNvPicPr preferRelativeResize="0"/>
          <p:nvPr/>
        </p:nvPicPr>
        <p:blipFill>
          <a:blip r:embed="rId3">
            <a:alphaModFix/>
          </a:blip>
          <a:stretch>
            <a:fillRect/>
          </a:stretch>
        </p:blipFill>
        <p:spPr>
          <a:xfrm>
            <a:off x="4153625" y="1566601"/>
            <a:ext cx="4434600" cy="2829900"/>
          </a:xfrm>
          <a:prstGeom prst="cube">
            <a:avLst>
              <a:gd fmla="val 5095" name="adj"/>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8"/>
          <p:cNvSpPr/>
          <p:nvPr/>
        </p:nvSpPr>
        <p:spPr>
          <a:xfrm>
            <a:off x="338648" y="196908"/>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8"/>
          <p:cNvSpPr/>
          <p:nvPr/>
        </p:nvSpPr>
        <p:spPr>
          <a:xfrm>
            <a:off x="185297" y="610984"/>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8"/>
          <p:cNvSpPr/>
          <p:nvPr/>
        </p:nvSpPr>
        <p:spPr>
          <a:xfrm>
            <a:off x="8394155" y="3875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8"/>
          <p:cNvSpPr/>
          <p:nvPr/>
        </p:nvSpPr>
        <p:spPr>
          <a:xfrm>
            <a:off x="7772251" y="1163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8"/>
          <p:cNvSpPr/>
          <p:nvPr/>
        </p:nvSpPr>
        <p:spPr>
          <a:xfrm>
            <a:off x="7772251" y="5938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8"/>
          <p:cNvSpPr/>
          <p:nvPr/>
        </p:nvSpPr>
        <p:spPr>
          <a:xfrm>
            <a:off x="8296121" y="7788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8"/>
          <p:cNvSpPr/>
          <p:nvPr/>
        </p:nvSpPr>
        <p:spPr>
          <a:xfrm>
            <a:off x="8088553" y="2142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8"/>
          <p:cNvSpPr txBox="1"/>
          <p:nvPr>
            <p:ph idx="4294967295" type="title"/>
          </p:nvPr>
        </p:nvSpPr>
        <p:spPr>
          <a:xfrm>
            <a:off x="24979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IO Thread</a:t>
            </a:r>
            <a:endParaRPr>
              <a:solidFill>
                <a:schemeClr val="dk2"/>
              </a:solidFill>
            </a:endParaRPr>
          </a:p>
        </p:txBody>
      </p:sp>
      <p:sp>
        <p:nvSpPr>
          <p:cNvPr id="638" name="Google Shape;638;p48"/>
          <p:cNvSpPr txBox="1"/>
          <p:nvPr/>
        </p:nvSpPr>
        <p:spPr>
          <a:xfrm>
            <a:off x="580700" y="1566600"/>
            <a:ext cx="3085500" cy="285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300">
                <a:solidFill>
                  <a:schemeClr val="lt1"/>
                </a:solidFill>
                <a:latin typeface="Anaheim"/>
                <a:ea typeface="Anaheim"/>
                <a:cs typeface="Anaheim"/>
                <a:sym typeface="Anaheim"/>
              </a:rPr>
              <a:t>Vad kan vi säga om motorvägarna?</a:t>
            </a:r>
            <a:endParaRPr sz="1300">
              <a:solidFill>
                <a:schemeClr val="lt1"/>
              </a:solidFill>
              <a:latin typeface="Anaheim"/>
              <a:ea typeface="Anaheim"/>
              <a:cs typeface="Anaheim"/>
              <a:sym typeface="Anaheim"/>
            </a:endParaRPr>
          </a:p>
          <a:p>
            <a:pPr indent="-311150" lvl="0" marL="457200" rtl="0" algn="l">
              <a:lnSpc>
                <a:spcPct val="115000"/>
              </a:lnSpc>
              <a:spcBef>
                <a:spcPts val="120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Flertal vägar</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Mindre belastning</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Blockerar ej trafiken inom staden</a:t>
            </a:r>
            <a:endParaRPr sz="1300">
              <a:solidFill>
                <a:schemeClr val="lt1"/>
              </a:solidFill>
              <a:latin typeface="Anaheim"/>
              <a:ea typeface="Anaheim"/>
              <a:cs typeface="Anaheim"/>
              <a:sym typeface="Anaheim"/>
            </a:endParaRPr>
          </a:p>
          <a:p>
            <a:pPr indent="-311150" lvl="0" marL="457200" rtl="0" algn="l">
              <a:lnSpc>
                <a:spcPct val="115000"/>
              </a:lnSpc>
              <a:spcBef>
                <a:spcPts val="0"/>
              </a:spcBef>
              <a:spcAft>
                <a:spcPts val="0"/>
              </a:spcAft>
              <a:buClr>
                <a:schemeClr val="dk2"/>
              </a:buClr>
              <a:buSzPts val="1300"/>
              <a:buFont typeface="Anaheim"/>
              <a:buChar char="●"/>
            </a:pPr>
            <a:r>
              <a:rPr lang="en" sz="1300">
                <a:solidFill>
                  <a:schemeClr val="lt1"/>
                </a:solidFill>
                <a:latin typeface="Anaheim"/>
                <a:ea typeface="Anaheim"/>
                <a:cs typeface="Anaheim"/>
                <a:sym typeface="Anaheim"/>
              </a:rPr>
              <a:t>Tyngre och större trafik kan ske</a:t>
            </a:r>
            <a:endParaRPr sz="1300">
              <a:solidFill>
                <a:schemeClr val="lt1"/>
              </a:solidFill>
              <a:latin typeface="Anaheim"/>
              <a:ea typeface="Anaheim"/>
              <a:cs typeface="Anaheim"/>
              <a:sym typeface="Anaheim"/>
            </a:endParaRPr>
          </a:p>
          <a:p>
            <a:pPr indent="0" lvl="0" marL="0" rtl="0" algn="l">
              <a:lnSpc>
                <a:spcPct val="115000"/>
              </a:lnSpc>
              <a:spcBef>
                <a:spcPts val="1200"/>
              </a:spcBef>
              <a:spcAft>
                <a:spcPts val="0"/>
              </a:spcAft>
              <a:buNone/>
            </a:pPr>
            <a:r>
              <a:rPr lang="en" sz="1300">
                <a:solidFill>
                  <a:schemeClr val="lt1"/>
                </a:solidFill>
                <a:latin typeface="Anaheim"/>
                <a:ea typeface="Anaheim"/>
                <a:cs typeface="Anaheim"/>
                <a:sym typeface="Anaheim"/>
              </a:rPr>
              <a:t>För att </a:t>
            </a:r>
            <a:r>
              <a:rPr lang="en" sz="1300">
                <a:solidFill>
                  <a:schemeClr val="lt1"/>
                </a:solidFill>
                <a:latin typeface="Anaheim"/>
                <a:ea typeface="Anaheim"/>
                <a:cs typeface="Anaheim"/>
                <a:sym typeface="Anaheim"/>
              </a:rPr>
              <a:t>avlasta</a:t>
            </a:r>
            <a:r>
              <a:rPr lang="en" sz="1300">
                <a:solidFill>
                  <a:schemeClr val="lt1"/>
                </a:solidFill>
                <a:latin typeface="Anaheim"/>
                <a:ea typeface="Anaheim"/>
                <a:cs typeface="Anaheim"/>
                <a:sym typeface="Anaheim"/>
              </a:rPr>
              <a:t> trafiken från staden kan vi använda oss av motorvägarna för att bryta ut trafiken </a:t>
            </a:r>
            <a:endParaRPr sz="1300">
              <a:solidFill>
                <a:schemeClr val="lt1"/>
              </a:solidFill>
              <a:latin typeface="Anaheim"/>
              <a:ea typeface="Anaheim"/>
              <a:cs typeface="Anaheim"/>
              <a:sym typeface="Anaheim"/>
            </a:endParaRPr>
          </a:p>
          <a:p>
            <a:pPr indent="0" lvl="0" marL="0" rtl="0" algn="l">
              <a:lnSpc>
                <a:spcPct val="115000"/>
              </a:lnSpc>
              <a:spcBef>
                <a:spcPts val="1200"/>
              </a:spcBef>
              <a:spcAft>
                <a:spcPts val="1200"/>
              </a:spcAft>
              <a:buNone/>
            </a:pPr>
            <a:r>
              <a:rPr i="1" lang="en" sz="1100">
                <a:solidFill>
                  <a:srgbClr val="61AFEF"/>
                </a:solidFill>
                <a:latin typeface="Anaheim"/>
                <a:ea typeface="Anaheim"/>
                <a:cs typeface="Anaheim"/>
                <a:sym typeface="Anaheim"/>
              </a:rPr>
              <a:t>(</a:t>
            </a:r>
            <a:r>
              <a:rPr b="1" i="1" lang="en" sz="1100">
                <a:solidFill>
                  <a:srgbClr val="61AFEF"/>
                </a:solidFill>
                <a:latin typeface="Anaheim"/>
                <a:ea typeface="Anaheim"/>
                <a:cs typeface="Anaheim"/>
                <a:sym typeface="Anaheim"/>
              </a:rPr>
              <a:t>Inputs / outputs, transactions</a:t>
            </a:r>
            <a:r>
              <a:rPr i="1" lang="en" sz="1100">
                <a:solidFill>
                  <a:srgbClr val="61AFEF"/>
                </a:solidFill>
                <a:latin typeface="Anaheim"/>
                <a:ea typeface="Anaheim"/>
                <a:cs typeface="Anaheim"/>
                <a:sym typeface="Anaheim"/>
              </a:rPr>
              <a:t>, dessa låter som något tyngre t.ex. databas transaktioner)</a:t>
            </a:r>
            <a:endParaRPr sz="1300">
              <a:solidFill>
                <a:schemeClr val="lt1"/>
              </a:solidFill>
              <a:latin typeface="Anaheim"/>
              <a:ea typeface="Anaheim"/>
              <a:cs typeface="Anaheim"/>
              <a:sym typeface="Anaheim"/>
            </a:endParaRPr>
          </a:p>
        </p:txBody>
      </p:sp>
      <p:pic>
        <p:nvPicPr>
          <p:cNvPr id="639" name="Google Shape;639;p48"/>
          <p:cNvPicPr preferRelativeResize="0"/>
          <p:nvPr/>
        </p:nvPicPr>
        <p:blipFill>
          <a:blip r:embed="rId3">
            <a:alphaModFix/>
          </a:blip>
          <a:stretch>
            <a:fillRect/>
          </a:stretch>
        </p:blipFill>
        <p:spPr>
          <a:xfrm>
            <a:off x="4289821" y="1572097"/>
            <a:ext cx="4539504" cy="30287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9"/>
          <p:cNvSpPr/>
          <p:nvPr/>
        </p:nvSpPr>
        <p:spPr>
          <a:xfrm>
            <a:off x="338648" y="196908"/>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9"/>
          <p:cNvSpPr/>
          <p:nvPr/>
        </p:nvSpPr>
        <p:spPr>
          <a:xfrm>
            <a:off x="185297" y="610984"/>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8394155" y="3875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7772251" y="1163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9"/>
          <p:cNvSpPr/>
          <p:nvPr/>
        </p:nvSpPr>
        <p:spPr>
          <a:xfrm>
            <a:off x="7772251" y="5938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9"/>
          <p:cNvSpPr/>
          <p:nvPr/>
        </p:nvSpPr>
        <p:spPr>
          <a:xfrm>
            <a:off x="8296121" y="7788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9"/>
          <p:cNvSpPr/>
          <p:nvPr/>
        </p:nvSpPr>
        <p:spPr>
          <a:xfrm>
            <a:off x="8088553" y="2142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9"/>
          <p:cNvSpPr txBox="1"/>
          <p:nvPr>
            <p:ph idx="4294967295" type="title"/>
          </p:nvPr>
        </p:nvSpPr>
        <p:spPr>
          <a:xfrm>
            <a:off x="24979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THREADS</a:t>
            </a:r>
            <a:endParaRPr>
              <a:solidFill>
                <a:schemeClr val="dk2"/>
              </a:solidFill>
            </a:endParaRPr>
          </a:p>
        </p:txBody>
      </p:sp>
      <p:sp>
        <p:nvSpPr>
          <p:cNvPr id="652" name="Google Shape;652;p49"/>
          <p:cNvSpPr/>
          <p:nvPr/>
        </p:nvSpPr>
        <p:spPr>
          <a:xfrm>
            <a:off x="1566200" y="2019975"/>
            <a:ext cx="1201200" cy="1014600"/>
          </a:xfrm>
          <a:prstGeom prst="cube">
            <a:avLst>
              <a:gd fmla="val 7892"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TextView</a:t>
            </a:r>
            <a:endParaRPr/>
          </a:p>
        </p:txBody>
      </p:sp>
      <p:sp>
        <p:nvSpPr>
          <p:cNvPr id="653" name="Google Shape;653;p49"/>
          <p:cNvSpPr/>
          <p:nvPr/>
        </p:nvSpPr>
        <p:spPr>
          <a:xfrm>
            <a:off x="5562850" y="2171300"/>
            <a:ext cx="1761000" cy="587400"/>
          </a:xfrm>
          <a:prstGeom prst="cube">
            <a:avLst>
              <a:gd fmla="val 7892" name="adj"/>
            </a:avLst>
          </a:prstGeom>
          <a:solidFill>
            <a:srgbClr val="D55FD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a:t>
            </a:r>
            <a:endParaRPr/>
          </a:p>
        </p:txBody>
      </p:sp>
      <p:pic>
        <p:nvPicPr>
          <p:cNvPr id="654" name="Google Shape;654;p49"/>
          <p:cNvPicPr preferRelativeResize="0"/>
          <p:nvPr/>
        </p:nvPicPr>
        <p:blipFill>
          <a:blip r:embed="rId3">
            <a:alphaModFix/>
          </a:blip>
          <a:stretch>
            <a:fillRect/>
          </a:stretch>
        </p:blipFill>
        <p:spPr>
          <a:xfrm>
            <a:off x="5888725" y="3630699"/>
            <a:ext cx="1109249" cy="1224950"/>
          </a:xfrm>
          <a:prstGeom prst="rect">
            <a:avLst/>
          </a:prstGeom>
          <a:noFill/>
          <a:ln>
            <a:noFill/>
          </a:ln>
        </p:spPr>
      </p:pic>
      <p:sp>
        <p:nvSpPr>
          <p:cNvPr id="655" name="Google Shape;655;p49"/>
          <p:cNvSpPr txBox="1"/>
          <p:nvPr/>
        </p:nvSpPr>
        <p:spPr>
          <a:xfrm>
            <a:off x="3621800" y="2287000"/>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9CA78"/>
                </a:solidFill>
                <a:latin typeface="Anaheim"/>
                <a:ea typeface="Anaheim"/>
                <a:cs typeface="Anaheim"/>
                <a:sym typeface="Anaheim"/>
              </a:rPr>
              <a:t>Update</a:t>
            </a:r>
            <a:endParaRPr>
              <a:solidFill>
                <a:srgbClr val="89CA78"/>
              </a:solidFill>
              <a:latin typeface="Anaheim"/>
              <a:ea typeface="Anaheim"/>
              <a:cs typeface="Anaheim"/>
              <a:sym typeface="Anaheim"/>
            </a:endParaRPr>
          </a:p>
        </p:txBody>
      </p:sp>
      <p:sp>
        <p:nvSpPr>
          <p:cNvPr id="656" name="Google Shape;656;p49"/>
          <p:cNvSpPr txBox="1"/>
          <p:nvPr/>
        </p:nvSpPr>
        <p:spPr>
          <a:xfrm>
            <a:off x="5962750" y="3023172"/>
            <a:ext cx="9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61AFEF"/>
                </a:solidFill>
                <a:latin typeface="Anaheim"/>
                <a:ea typeface="Anaheim"/>
                <a:cs typeface="Anaheim"/>
                <a:sym typeface="Anaheim"/>
              </a:rPr>
              <a:t>USER</a:t>
            </a:r>
            <a:endParaRPr>
              <a:solidFill>
                <a:srgbClr val="61AFEF"/>
              </a:solidFill>
              <a:latin typeface="Anaheim"/>
              <a:ea typeface="Anaheim"/>
              <a:cs typeface="Anaheim"/>
              <a:sym typeface="Anaheim"/>
            </a:endParaRPr>
          </a:p>
        </p:txBody>
      </p:sp>
      <p:cxnSp>
        <p:nvCxnSpPr>
          <p:cNvPr id="657" name="Google Shape;657;p49"/>
          <p:cNvCxnSpPr>
            <a:stCxn id="653" idx="2"/>
            <a:endCxn id="655" idx="3"/>
          </p:cNvCxnSpPr>
          <p:nvPr/>
        </p:nvCxnSpPr>
        <p:spPr>
          <a:xfrm rot="10800000">
            <a:off x="4303450" y="2486979"/>
            <a:ext cx="1259400" cy="1200"/>
          </a:xfrm>
          <a:prstGeom prst="straightConnector1">
            <a:avLst/>
          </a:prstGeom>
          <a:noFill/>
          <a:ln cap="flat" cmpd="sng" w="9525">
            <a:solidFill>
              <a:schemeClr val="dk2"/>
            </a:solidFill>
            <a:prstDash val="solid"/>
            <a:round/>
            <a:headEnd len="med" w="med" type="none"/>
            <a:tailEnd len="med" w="med" type="triangle"/>
          </a:ln>
        </p:spPr>
      </p:cxnSp>
      <p:cxnSp>
        <p:nvCxnSpPr>
          <p:cNvPr id="658" name="Google Shape;658;p49"/>
          <p:cNvCxnSpPr>
            <a:stCxn id="655" idx="1"/>
            <a:endCxn id="652" idx="5"/>
          </p:cNvCxnSpPr>
          <p:nvPr/>
        </p:nvCxnSpPr>
        <p:spPr>
          <a:xfrm rot="10800000">
            <a:off x="2767400" y="2487100"/>
            <a:ext cx="854400" cy="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49"/>
          <p:cNvCxnSpPr>
            <a:endCxn id="656" idx="0"/>
          </p:cNvCxnSpPr>
          <p:nvPr/>
        </p:nvCxnSpPr>
        <p:spPr>
          <a:xfrm>
            <a:off x="6420250" y="2871672"/>
            <a:ext cx="23100" cy="151500"/>
          </a:xfrm>
          <a:prstGeom prst="straightConnector1">
            <a:avLst/>
          </a:prstGeom>
          <a:noFill/>
          <a:ln cap="flat" cmpd="sng" w="9525">
            <a:solidFill>
              <a:schemeClr val="dk2"/>
            </a:solidFill>
            <a:prstDash val="solid"/>
            <a:round/>
            <a:headEnd len="med" w="med" type="none"/>
            <a:tailEnd len="med" w="med" type="triangle"/>
          </a:ln>
        </p:spPr>
      </p:cxnSp>
      <p:cxnSp>
        <p:nvCxnSpPr>
          <p:cNvPr id="660" name="Google Shape;660;p49"/>
          <p:cNvCxnSpPr>
            <a:stCxn id="656" idx="2"/>
            <a:endCxn id="654" idx="0"/>
          </p:cNvCxnSpPr>
          <p:nvPr/>
        </p:nvCxnSpPr>
        <p:spPr>
          <a:xfrm>
            <a:off x="6443350" y="3423372"/>
            <a:ext cx="0" cy="207300"/>
          </a:xfrm>
          <a:prstGeom prst="straightConnector1">
            <a:avLst/>
          </a:prstGeom>
          <a:noFill/>
          <a:ln cap="flat" cmpd="sng" w="9525">
            <a:solidFill>
              <a:schemeClr val="dk2"/>
            </a:solidFill>
            <a:prstDash val="solid"/>
            <a:round/>
            <a:headEnd len="med" w="med" type="none"/>
            <a:tailEnd len="med" w="med" type="triangle"/>
          </a:ln>
        </p:spPr>
      </p:cxnSp>
      <p:sp>
        <p:nvSpPr>
          <p:cNvPr id="661" name="Google Shape;661;p49"/>
          <p:cNvSpPr txBox="1"/>
          <p:nvPr/>
        </p:nvSpPr>
        <p:spPr>
          <a:xfrm>
            <a:off x="3210650" y="2650225"/>
            <a:ext cx="150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Anaheim"/>
                <a:ea typeface="Anaheim"/>
                <a:cs typeface="Anaheim"/>
                <a:sym typeface="Anaheim"/>
              </a:rPr>
              <a:t>Update UI </a:t>
            </a:r>
            <a:br>
              <a:rPr lang="en" sz="1100">
                <a:solidFill>
                  <a:schemeClr val="lt1"/>
                </a:solidFill>
                <a:latin typeface="Anaheim"/>
                <a:ea typeface="Anaheim"/>
                <a:cs typeface="Anaheim"/>
                <a:sym typeface="Anaheim"/>
              </a:rPr>
            </a:br>
            <a:r>
              <a:rPr lang="en" sz="1100">
                <a:solidFill>
                  <a:schemeClr val="lt1"/>
                </a:solidFill>
                <a:latin typeface="Anaheim"/>
                <a:ea typeface="Anaheim"/>
                <a:cs typeface="Anaheim"/>
                <a:sym typeface="Anaheim"/>
              </a:rPr>
              <a:t>(Main Thread)</a:t>
            </a:r>
            <a:endParaRPr sz="1100">
              <a:solidFill>
                <a:schemeClr val="lt1"/>
              </a:solidFill>
              <a:latin typeface="Anaheim"/>
              <a:ea typeface="Anaheim"/>
              <a:cs typeface="Anaheim"/>
              <a:sym typeface="Anaheim"/>
            </a:endParaRPr>
          </a:p>
        </p:txBody>
      </p:sp>
      <p:sp>
        <p:nvSpPr>
          <p:cNvPr id="662" name="Google Shape;662;p49"/>
          <p:cNvSpPr txBox="1"/>
          <p:nvPr/>
        </p:nvSpPr>
        <p:spPr>
          <a:xfrm>
            <a:off x="6890250" y="2961675"/>
            <a:ext cx="150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Anaheim"/>
                <a:ea typeface="Anaheim"/>
                <a:cs typeface="Anaheim"/>
                <a:sym typeface="Anaheim"/>
              </a:rPr>
              <a:t>Database Transactions</a:t>
            </a:r>
            <a:endParaRPr sz="1100">
              <a:solidFill>
                <a:schemeClr val="lt1"/>
              </a:solidFill>
              <a:latin typeface="Anaheim"/>
              <a:ea typeface="Anaheim"/>
              <a:cs typeface="Anaheim"/>
              <a:sym typeface="Anaheim"/>
            </a:endParaRPr>
          </a:p>
          <a:p>
            <a:pPr indent="0" lvl="0" marL="0" rtl="0" algn="ctr">
              <a:spcBef>
                <a:spcPts val="0"/>
              </a:spcBef>
              <a:spcAft>
                <a:spcPts val="0"/>
              </a:spcAft>
              <a:buNone/>
            </a:pPr>
            <a:r>
              <a:rPr lang="en" sz="1100">
                <a:solidFill>
                  <a:schemeClr val="lt1"/>
                </a:solidFill>
                <a:latin typeface="Anaheim"/>
                <a:ea typeface="Anaheim"/>
                <a:cs typeface="Anaheim"/>
                <a:sym typeface="Anaheim"/>
              </a:rPr>
              <a:t>(IO Thread)</a:t>
            </a:r>
            <a:endParaRPr sz="1100">
              <a:solidFill>
                <a:schemeClr val="lt1"/>
              </a:solidFill>
              <a:latin typeface="Anaheim"/>
              <a:ea typeface="Anaheim"/>
              <a:cs typeface="Anaheim"/>
              <a:sym typeface="Anaheim"/>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0"/>
          <p:cNvSpPr/>
          <p:nvPr/>
        </p:nvSpPr>
        <p:spPr>
          <a:xfrm>
            <a:off x="338648" y="196908"/>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0"/>
          <p:cNvSpPr/>
          <p:nvPr/>
        </p:nvSpPr>
        <p:spPr>
          <a:xfrm>
            <a:off x="185297" y="610984"/>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0"/>
          <p:cNvSpPr/>
          <p:nvPr/>
        </p:nvSpPr>
        <p:spPr>
          <a:xfrm>
            <a:off x="8394155" y="3875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0"/>
          <p:cNvSpPr/>
          <p:nvPr/>
        </p:nvSpPr>
        <p:spPr>
          <a:xfrm>
            <a:off x="7772251" y="1163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0"/>
          <p:cNvSpPr/>
          <p:nvPr/>
        </p:nvSpPr>
        <p:spPr>
          <a:xfrm>
            <a:off x="7772251" y="5938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0"/>
          <p:cNvSpPr/>
          <p:nvPr/>
        </p:nvSpPr>
        <p:spPr>
          <a:xfrm>
            <a:off x="8296121" y="7788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0"/>
          <p:cNvSpPr/>
          <p:nvPr/>
        </p:nvSpPr>
        <p:spPr>
          <a:xfrm>
            <a:off x="8088553" y="2142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0"/>
          <p:cNvSpPr txBox="1"/>
          <p:nvPr>
            <p:ph idx="4294967295" type="title"/>
          </p:nvPr>
        </p:nvSpPr>
        <p:spPr>
          <a:xfrm>
            <a:off x="24979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Threads pt.1</a:t>
            </a:r>
            <a:endParaRPr>
              <a:solidFill>
                <a:schemeClr val="dk2"/>
              </a:solidFill>
            </a:endParaRPr>
          </a:p>
        </p:txBody>
      </p:sp>
      <p:sp>
        <p:nvSpPr>
          <p:cNvPr id="675" name="Google Shape;675;p50"/>
          <p:cNvSpPr txBox="1"/>
          <p:nvPr/>
        </p:nvSpPr>
        <p:spPr>
          <a:xfrm>
            <a:off x="603100" y="1364075"/>
            <a:ext cx="7884000" cy="296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200">
              <a:solidFill>
                <a:schemeClr val="lt1"/>
              </a:solidFill>
              <a:latin typeface="Anaheim"/>
              <a:ea typeface="Anaheim"/>
              <a:cs typeface="Anaheim"/>
              <a:sym typeface="Anaheim"/>
            </a:endParaRPr>
          </a:p>
          <a:p>
            <a:pPr indent="-317500" lvl="0" marL="457200" rtl="0" algn="l">
              <a:lnSpc>
                <a:spcPct val="115000"/>
              </a:lnSpc>
              <a:spcBef>
                <a:spcPts val="1200"/>
              </a:spcBef>
              <a:spcAft>
                <a:spcPts val="0"/>
              </a:spcAft>
              <a:buClr>
                <a:srgbClr val="E9EEF1"/>
              </a:buClr>
              <a:buSzPts val="1400"/>
              <a:buChar char="●"/>
            </a:pPr>
            <a:r>
              <a:rPr lang="en" sz="1200">
                <a:solidFill>
                  <a:srgbClr val="89CA78"/>
                </a:solidFill>
                <a:latin typeface="Anaheim"/>
                <a:ea typeface="Anaheim"/>
                <a:cs typeface="Anaheim"/>
                <a:sym typeface="Anaheim"/>
              </a:rPr>
              <a:t>Main Thread/UI Thread:</a:t>
            </a:r>
            <a:r>
              <a:rPr lang="en" sz="1200">
                <a:solidFill>
                  <a:schemeClr val="lt1"/>
                </a:solidFill>
                <a:latin typeface="Anaheim"/>
                <a:ea typeface="Anaheim"/>
                <a:cs typeface="Anaheim"/>
                <a:sym typeface="Anaheim"/>
              </a:rPr>
              <a:t> This is the thread responsible for handling user interface interactions and rendering. It is also sometimes called the "UI thread" because it is the only thread that is allowed to modify the user interface directly.</a:t>
            </a:r>
            <a:br>
              <a:rPr lang="en" sz="1200">
                <a:solidFill>
                  <a:schemeClr val="lt1"/>
                </a:solidFill>
                <a:latin typeface="Anaheim"/>
                <a:ea typeface="Anaheim"/>
                <a:cs typeface="Anaheim"/>
                <a:sym typeface="Anaheim"/>
              </a:rPr>
            </a:br>
            <a:endParaRPr sz="1200">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rgbClr val="E9EEF1"/>
              </a:buClr>
              <a:buSzPts val="1400"/>
              <a:buChar char="●"/>
            </a:pPr>
            <a:r>
              <a:rPr lang="en" sz="1200">
                <a:solidFill>
                  <a:srgbClr val="54A857"/>
                </a:solidFill>
                <a:latin typeface="Anaheim"/>
                <a:ea typeface="Anaheim"/>
                <a:cs typeface="Anaheim"/>
                <a:sym typeface="Anaheim"/>
              </a:rPr>
              <a:t>Background Thread:</a:t>
            </a:r>
            <a:r>
              <a:rPr lang="en" sz="1200">
                <a:solidFill>
                  <a:schemeClr val="lt1"/>
                </a:solidFill>
                <a:latin typeface="Anaheim"/>
                <a:ea typeface="Anaheim"/>
                <a:cs typeface="Anaheim"/>
                <a:sym typeface="Anaheim"/>
              </a:rPr>
              <a:t> This is a thread that is used for any task that takes a long time to complete and should not block the Main Thread. Examples of tasks that might be performed on a background thread include database queries, network requests, and image processing.</a:t>
            </a:r>
            <a:br>
              <a:rPr lang="en" sz="1200">
                <a:solidFill>
                  <a:schemeClr val="lt1"/>
                </a:solidFill>
                <a:latin typeface="Anaheim"/>
                <a:ea typeface="Anaheim"/>
                <a:cs typeface="Anaheim"/>
                <a:sym typeface="Anaheim"/>
              </a:rPr>
            </a:br>
            <a:endParaRPr sz="1200">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rgbClr val="E9EEF1"/>
              </a:buClr>
              <a:buSzPts val="1400"/>
              <a:buChar char="●"/>
            </a:pPr>
            <a:r>
              <a:rPr lang="en" sz="1200">
                <a:solidFill>
                  <a:srgbClr val="CC7832"/>
                </a:solidFill>
                <a:latin typeface="Anaheim"/>
                <a:ea typeface="Anaheim"/>
                <a:cs typeface="Anaheim"/>
                <a:sym typeface="Anaheim"/>
              </a:rPr>
              <a:t>Worker Thread:</a:t>
            </a:r>
            <a:r>
              <a:rPr lang="en" sz="1200">
                <a:solidFill>
                  <a:schemeClr val="lt1"/>
                </a:solidFill>
                <a:latin typeface="Anaheim"/>
                <a:ea typeface="Anaheim"/>
                <a:cs typeface="Anaheim"/>
                <a:sym typeface="Anaheim"/>
              </a:rPr>
              <a:t> This is a type of background thread that is created and managed by the system for performing specific tasks. For example, the Android system has a specific type of worker thread called a "HandlerThread" that can be used to perform background tasks in a specific order.</a:t>
            </a:r>
            <a:endParaRPr sz="1200">
              <a:solidFill>
                <a:schemeClr val="lt1"/>
              </a:solidFill>
              <a:latin typeface="Anaheim"/>
              <a:ea typeface="Anaheim"/>
              <a:cs typeface="Anaheim"/>
              <a:sym typeface="Anaheim"/>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1"/>
          <p:cNvSpPr/>
          <p:nvPr/>
        </p:nvSpPr>
        <p:spPr>
          <a:xfrm>
            <a:off x="338648" y="196908"/>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p:nvPr/>
        </p:nvSpPr>
        <p:spPr>
          <a:xfrm>
            <a:off x="185297" y="610984"/>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1"/>
          <p:cNvSpPr/>
          <p:nvPr/>
        </p:nvSpPr>
        <p:spPr>
          <a:xfrm>
            <a:off x="8394155" y="3875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1"/>
          <p:cNvSpPr/>
          <p:nvPr/>
        </p:nvSpPr>
        <p:spPr>
          <a:xfrm>
            <a:off x="7772251" y="1163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1"/>
          <p:cNvSpPr/>
          <p:nvPr/>
        </p:nvSpPr>
        <p:spPr>
          <a:xfrm>
            <a:off x="7772251" y="5938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1"/>
          <p:cNvSpPr/>
          <p:nvPr/>
        </p:nvSpPr>
        <p:spPr>
          <a:xfrm>
            <a:off x="8296121" y="7788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1"/>
          <p:cNvSpPr/>
          <p:nvPr/>
        </p:nvSpPr>
        <p:spPr>
          <a:xfrm>
            <a:off x="8088553" y="2142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1"/>
          <p:cNvSpPr txBox="1"/>
          <p:nvPr>
            <p:ph idx="4294967295" type="title"/>
          </p:nvPr>
        </p:nvSpPr>
        <p:spPr>
          <a:xfrm>
            <a:off x="24979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Threads pt.2</a:t>
            </a:r>
            <a:endParaRPr>
              <a:solidFill>
                <a:schemeClr val="dk2"/>
              </a:solidFill>
            </a:endParaRPr>
          </a:p>
        </p:txBody>
      </p:sp>
      <p:sp>
        <p:nvSpPr>
          <p:cNvPr id="688" name="Google Shape;688;p51"/>
          <p:cNvSpPr txBox="1"/>
          <p:nvPr/>
        </p:nvSpPr>
        <p:spPr>
          <a:xfrm>
            <a:off x="603100" y="1346250"/>
            <a:ext cx="7884000" cy="275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200">
              <a:solidFill>
                <a:schemeClr val="lt1"/>
              </a:solidFill>
              <a:latin typeface="Anaheim"/>
              <a:ea typeface="Anaheim"/>
              <a:cs typeface="Anaheim"/>
              <a:sym typeface="Anaheim"/>
            </a:endParaRPr>
          </a:p>
          <a:p>
            <a:pPr indent="-317500" lvl="0" marL="457200" rtl="0" algn="l">
              <a:lnSpc>
                <a:spcPct val="115000"/>
              </a:lnSpc>
              <a:spcBef>
                <a:spcPts val="1200"/>
              </a:spcBef>
              <a:spcAft>
                <a:spcPts val="0"/>
              </a:spcAft>
              <a:buClr>
                <a:srgbClr val="E9EEF1"/>
              </a:buClr>
              <a:buSzPts val="1400"/>
              <a:buChar char="●"/>
            </a:pPr>
            <a:r>
              <a:rPr lang="en" sz="1200">
                <a:solidFill>
                  <a:srgbClr val="61AFEF"/>
                </a:solidFill>
                <a:latin typeface="Anaheim"/>
                <a:ea typeface="Anaheim"/>
                <a:cs typeface="Anaheim"/>
                <a:sym typeface="Anaheim"/>
              </a:rPr>
              <a:t>IO Thread:</a:t>
            </a:r>
            <a:r>
              <a:rPr lang="en" sz="1200">
                <a:solidFill>
                  <a:schemeClr val="lt1"/>
                </a:solidFill>
                <a:latin typeface="Anaheim"/>
                <a:ea typeface="Anaheim"/>
                <a:cs typeface="Anaheim"/>
                <a:sym typeface="Anaheim"/>
              </a:rPr>
              <a:t> This is a thread that is optimized for performing input/output (IO) operations, such as reading or writing files or making network requests. In the context of Android development, the IO Thread is often used in conjunction with the Room database library to perform database queries.</a:t>
            </a:r>
            <a:br>
              <a:rPr lang="en" sz="1200">
                <a:solidFill>
                  <a:schemeClr val="lt1"/>
                </a:solidFill>
                <a:latin typeface="Anaheim"/>
                <a:ea typeface="Anaheim"/>
                <a:cs typeface="Anaheim"/>
                <a:sym typeface="Anaheim"/>
              </a:rPr>
            </a:br>
            <a:endParaRPr sz="1200">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rgbClr val="E9EEF1"/>
              </a:buClr>
              <a:buSzPts val="1400"/>
              <a:buChar char="●"/>
            </a:pPr>
            <a:r>
              <a:rPr lang="en" sz="1200">
                <a:solidFill>
                  <a:srgbClr val="D55FDE"/>
                </a:solidFill>
                <a:latin typeface="Anaheim"/>
                <a:ea typeface="Anaheim"/>
                <a:cs typeface="Anaheim"/>
                <a:sym typeface="Anaheim"/>
              </a:rPr>
              <a:t>Service Thread:</a:t>
            </a:r>
            <a:r>
              <a:rPr lang="en" sz="1200">
                <a:solidFill>
                  <a:schemeClr val="lt1"/>
                </a:solidFill>
                <a:latin typeface="Anaheim"/>
                <a:ea typeface="Anaheim"/>
                <a:cs typeface="Anaheim"/>
                <a:sym typeface="Anaheim"/>
              </a:rPr>
              <a:t> This is a thread that is used for running background services, which are long-running processes that run independently of the user interface. Services are often used for tasks such as playing music, downloading files, or monitoring sensor data.</a:t>
            </a:r>
            <a:br>
              <a:rPr lang="en" sz="1200">
                <a:solidFill>
                  <a:schemeClr val="lt1"/>
                </a:solidFill>
                <a:latin typeface="Anaheim"/>
                <a:ea typeface="Anaheim"/>
                <a:cs typeface="Anaheim"/>
                <a:sym typeface="Anaheim"/>
              </a:rPr>
            </a:br>
            <a:endParaRPr sz="1200">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rgbClr val="E9EEF1"/>
              </a:buClr>
              <a:buSzPts val="1400"/>
              <a:buChar char="●"/>
            </a:pPr>
            <a:r>
              <a:rPr lang="en" sz="1200">
                <a:solidFill>
                  <a:srgbClr val="EF596F"/>
                </a:solidFill>
                <a:latin typeface="Anaheim"/>
                <a:ea typeface="Anaheim"/>
                <a:cs typeface="Anaheim"/>
                <a:sym typeface="Anaheim"/>
              </a:rPr>
              <a:t>Timer Thread:</a:t>
            </a:r>
            <a:r>
              <a:rPr lang="en" sz="1200">
                <a:solidFill>
                  <a:schemeClr val="lt1"/>
                </a:solidFill>
                <a:latin typeface="Anaheim"/>
                <a:ea typeface="Anaheim"/>
                <a:cs typeface="Anaheim"/>
                <a:sym typeface="Anaheim"/>
              </a:rPr>
              <a:t> This is a thread that is used for scheduling tasks to run at specific times or intervals. It is often used in conjunction with the Timer class in Java.</a:t>
            </a:r>
            <a:endParaRPr sz="1200">
              <a:solidFill>
                <a:schemeClr val="lt1"/>
              </a:solidFill>
              <a:latin typeface="Anaheim"/>
              <a:ea typeface="Anaheim"/>
              <a:cs typeface="Anaheim"/>
              <a:sym typeface="Anaheim"/>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52"/>
          <p:cNvPicPr preferRelativeResize="0"/>
          <p:nvPr/>
        </p:nvPicPr>
        <p:blipFill rotWithShape="1">
          <a:blip r:embed="rId3">
            <a:alphaModFix/>
          </a:blip>
          <a:srcRect b="20621" l="19480" r="24168" t="1533"/>
          <a:stretch/>
        </p:blipFill>
        <p:spPr>
          <a:xfrm>
            <a:off x="3696302" y="1359975"/>
            <a:ext cx="1749576" cy="2417100"/>
          </a:xfrm>
          <a:prstGeom prst="rect">
            <a:avLst/>
          </a:prstGeom>
          <a:noFill/>
          <a:ln>
            <a:noFill/>
          </a:ln>
        </p:spPr>
      </p:pic>
      <p:sp>
        <p:nvSpPr>
          <p:cNvPr id="694" name="Google Shape;694;p52"/>
          <p:cNvSpPr/>
          <p:nvPr/>
        </p:nvSpPr>
        <p:spPr>
          <a:xfrm>
            <a:off x="4846935" y="2558302"/>
            <a:ext cx="3353952" cy="384832"/>
          </a:xfrm>
          <a:custGeom>
            <a:rect b="b" l="l" r="r" t="t"/>
            <a:pathLst>
              <a:path extrusionOk="0" h="12026" w="104811">
                <a:moveTo>
                  <a:pt x="0" y="0"/>
                </a:moveTo>
                <a:lnTo>
                  <a:pt x="104811" y="0"/>
                </a:lnTo>
                <a:lnTo>
                  <a:pt x="104811" y="12025"/>
                </a:lnTo>
                <a:lnTo>
                  <a:pt x="0" y="120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2"/>
          <p:cNvSpPr txBox="1"/>
          <p:nvPr>
            <p:ph idx="2" type="subTitle"/>
          </p:nvPr>
        </p:nvSpPr>
        <p:spPr>
          <a:xfrm>
            <a:off x="1129300" y="3036801"/>
            <a:ext cx="2391600" cy="4683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Vad är ett ‘Thread’?</a:t>
            </a:r>
            <a:endParaRPr/>
          </a:p>
        </p:txBody>
      </p:sp>
      <p:sp>
        <p:nvSpPr>
          <p:cNvPr id="696" name="Google Shape;696;p52"/>
          <p:cNvSpPr txBox="1"/>
          <p:nvPr>
            <p:ph idx="1" type="subTitle"/>
          </p:nvPr>
        </p:nvSpPr>
        <p:spPr>
          <a:xfrm>
            <a:off x="5626675" y="1795975"/>
            <a:ext cx="2574300" cy="466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1200"/>
              <a:t>Ett “Thread” är inte mycket mer än instruktioner som är oberoende av andra “threads” (instruktioner)</a:t>
            </a:r>
            <a:endParaRPr sz="1200"/>
          </a:p>
        </p:txBody>
      </p:sp>
      <p:sp>
        <p:nvSpPr>
          <p:cNvPr id="697" name="Google Shape;697;p52"/>
          <p:cNvSpPr txBox="1"/>
          <p:nvPr>
            <p:ph type="title"/>
          </p:nvPr>
        </p:nvSpPr>
        <p:spPr>
          <a:xfrm>
            <a:off x="1125100" y="2679725"/>
            <a:ext cx="2395800" cy="2634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Problem</a:t>
            </a:r>
            <a:endParaRPr/>
          </a:p>
        </p:txBody>
      </p:sp>
      <p:sp>
        <p:nvSpPr>
          <p:cNvPr id="698" name="Google Shape;698;p52"/>
          <p:cNvSpPr txBox="1"/>
          <p:nvPr>
            <p:ph idx="3" type="title"/>
          </p:nvPr>
        </p:nvSpPr>
        <p:spPr>
          <a:xfrm>
            <a:off x="5626675" y="1437100"/>
            <a:ext cx="2395800" cy="265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a:t>Solution</a:t>
            </a:r>
            <a:endParaRPr/>
          </a:p>
        </p:txBody>
      </p:sp>
      <p:pic>
        <p:nvPicPr>
          <p:cNvPr id="699" name="Google Shape;699;p52"/>
          <p:cNvPicPr preferRelativeResize="0"/>
          <p:nvPr/>
        </p:nvPicPr>
        <p:blipFill>
          <a:blip r:embed="rId4">
            <a:alphaModFix/>
          </a:blip>
          <a:stretch>
            <a:fillRect/>
          </a:stretch>
        </p:blipFill>
        <p:spPr>
          <a:xfrm>
            <a:off x="152400" y="152400"/>
            <a:ext cx="2948866" cy="2374925"/>
          </a:xfrm>
          <a:prstGeom prst="rect">
            <a:avLst/>
          </a:prstGeom>
          <a:noFill/>
          <a:ln>
            <a:noFill/>
          </a:ln>
        </p:spPr>
      </p:pic>
      <p:pic>
        <p:nvPicPr>
          <p:cNvPr id="700" name="Google Shape;700;p52"/>
          <p:cNvPicPr preferRelativeResize="0"/>
          <p:nvPr/>
        </p:nvPicPr>
        <p:blipFill>
          <a:blip r:embed="rId5">
            <a:alphaModFix/>
          </a:blip>
          <a:stretch>
            <a:fillRect/>
          </a:stretch>
        </p:blipFill>
        <p:spPr>
          <a:xfrm rot="1684014">
            <a:off x="2005296" y="361825"/>
            <a:ext cx="639600" cy="639600"/>
          </a:xfrm>
          <a:prstGeom prst="rect">
            <a:avLst/>
          </a:prstGeom>
          <a:noFill/>
          <a:ln>
            <a:noFill/>
          </a:ln>
        </p:spPr>
      </p:pic>
      <p:pic>
        <p:nvPicPr>
          <p:cNvPr id="701" name="Google Shape;701;p52"/>
          <p:cNvPicPr preferRelativeResize="0"/>
          <p:nvPr/>
        </p:nvPicPr>
        <p:blipFill>
          <a:blip r:embed="rId6">
            <a:alphaModFix/>
          </a:blip>
          <a:stretch>
            <a:fillRect/>
          </a:stretch>
        </p:blipFill>
        <p:spPr>
          <a:xfrm>
            <a:off x="8281343" y="1795976"/>
            <a:ext cx="627149" cy="644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3"/>
          <p:cNvSpPr/>
          <p:nvPr/>
        </p:nvSpPr>
        <p:spPr>
          <a:xfrm>
            <a:off x="7540550" y="4028450"/>
            <a:ext cx="894900" cy="39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5430125" y="4099400"/>
            <a:ext cx="556500" cy="25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3"/>
          <p:cNvSpPr/>
          <p:nvPr/>
        </p:nvSpPr>
        <p:spPr>
          <a:xfrm>
            <a:off x="6137550" y="4414650"/>
            <a:ext cx="556500" cy="25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3"/>
          <p:cNvSpPr/>
          <p:nvPr/>
        </p:nvSpPr>
        <p:spPr>
          <a:xfrm>
            <a:off x="6984050" y="4600800"/>
            <a:ext cx="556500" cy="25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3"/>
          <p:cNvSpPr/>
          <p:nvPr/>
        </p:nvSpPr>
        <p:spPr>
          <a:xfrm>
            <a:off x="6413700" y="3862175"/>
            <a:ext cx="894900" cy="3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3"/>
          <p:cNvSpPr/>
          <p:nvPr/>
        </p:nvSpPr>
        <p:spPr>
          <a:xfrm>
            <a:off x="272550" y="189325"/>
            <a:ext cx="894900" cy="3990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3"/>
          <p:cNvSpPr/>
          <p:nvPr/>
        </p:nvSpPr>
        <p:spPr>
          <a:xfrm>
            <a:off x="1923575" y="189325"/>
            <a:ext cx="894900" cy="399000"/>
          </a:xfrm>
          <a:prstGeom prst="rect">
            <a:avLst/>
          </a:prstGeom>
          <a:solidFill>
            <a:schemeClr val="accent3"/>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3"/>
          <p:cNvSpPr/>
          <p:nvPr/>
        </p:nvSpPr>
        <p:spPr>
          <a:xfrm>
            <a:off x="1028675" y="945550"/>
            <a:ext cx="894900" cy="3990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53"/>
          <p:cNvGrpSpPr/>
          <p:nvPr/>
        </p:nvGrpSpPr>
        <p:grpSpPr>
          <a:xfrm>
            <a:off x="720000" y="2310613"/>
            <a:ext cx="4306375" cy="870388"/>
            <a:chOff x="720000" y="2310613"/>
            <a:chExt cx="4306375" cy="870388"/>
          </a:xfrm>
        </p:grpSpPr>
        <p:sp>
          <p:nvSpPr>
            <p:cNvPr id="715" name="Google Shape;715;p53"/>
            <p:cNvSpPr txBox="1"/>
            <p:nvPr/>
          </p:nvSpPr>
          <p:spPr>
            <a:xfrm>
              <a:off x="1316875" y="2512425"/>
              <a:ext cx="370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200">
                  <a:solidFill>
                    <a:schemeClr val="dk2"/>
                  </a:solidFill>
                  <a:latin typeface="Overpass Mono"/>
                  <a:ea typeface="Overpass Mono"/>
                  <a:cs typeface="Overpass Mono"/>
                  <a:sym typeface="Overpass Mono"/>
                </a:rPr>
                <a:t>Frågor?</a:t>
              </a:r>
              <a:endParaRPr b="1" i="1" sz="2200">
                <a:solidFill>
                  <a:schemeClr val="dk2"/>
                </a:solidFill>
                <a:latin typeface="Overpass Mono"/>
                <a:ea typeface="Overpass Mono"/>
                <a:cs typeface="Overpass Mono"/>
                <a:sym typeface="Overpass Mono"/>
              </a:endParaRPr>
            </a:p>
          </p:txBody>
        </p:sp>
        <p:cxnSp>
          <p:nvCxnSpPr>
            <p:cNvPr id="716" name="Google Shape;716;p53"/>
            <p:cNvCxnSpPr/>
            <p:nvPr/>
          </p:nvCxnSpPr>
          <p:spPr>
            <a:xfrm flipH="1">
              <a:off x="2782175" y="2329125"/>
              <a:ext cx="280200" cy="226500"/>
            </a:xfrm>
            <a:prstGeom prst="straightConnector1">
              <a:avLst/>
            </a:prstGeom>
            <a:noFill/>
            <a:ln cap="flat" cmpd="sng" w="19050">
              <a:solidFill>
                <a:schemeClr val="dk2"/>
              </a:solidFill>
              <a:prstDash val="solid"/>
              <a:round/>
              <a:headEnd len="med" w="med" type="none"/>
              <a:tailEnd len="med" w="med" type="none"/>
            </a:ln>
          </p:spPr>
        </p:cxnSp>
        <p:cxnSp>
          <p:nvCxnSpPr>
            <p:cNvPr id="717" name="Google Shape;717;p53"/>
            <p:cNvCxnSpPr/>
            <p:nvPr/>
          </p:nvCxnSpPr>
          <p:spPr>
            <a:xfrm rot="10800000">
              <a:off x="902375" y="2310613"/>
              <a:ext cx="414600" cy="233400"/>
            </a:xfrm>
            <a:prstGeom prst="straightConnector1">
              <a:avLst/>
            </a:prstGeom>
            <a:noFill/>
            <a:ln cap="flat" cmpd="sng" w="19050">
              <a:solidFill>
                <a:schemeClr val="dk2"/>
              </a:solidFill>
              <a:prstDash val="solid"/>
              <a:round/>
              <a:headEnd len="med" w="med" type="none"/>
              <a:tailEnd len="med" w="med" type="none"/>
            </a:ln>
          </p:spPr>
        </p:cxnSp>
        <p:cxnSp>
          <p:nvCxnSpPr>
            <p:cNvPr id="718" name="Google Shape;718;p53"/>
            <p:cNvCxnSpPr/>
            <p:nvPr/>
          </p:nvCxnSpPr>
          <p:spPr>
            <a:xfrm rot="10800000">
              <a:off x="2818550" y="2950900"/>
              <a:ext cx="394800" cy="230100"/>
            </a:xfrm>
            <a:prstGeom prst="straightConnector1">
              <a:avLst/>
            </a:prstGeom>
            <a:noFill/>
            <a:ln cap="flat" cmpd="sng" w="19050">
              <a:solidFill>
                <a:schemeClr val="dk2"/>
              </a:solidFill>
              <a:prstDash val="solid"/>
              <a:round/>
              <a:headEnd len="med" w="med" type="none"/>
              <a:tailEnd len="med" w="med" type="none"/>
            </a:ln>
          </p:spPr>
        </p:cxnSp>
        <p:cxnSp>
          <p:nvCxnSpPr>
            <p:cNvPr id="719" name="Google Shape;719;p53"/>
            <p:cNvCxnSpPr/>
            <p:nvPr/>
          </p:nvCxnSpPr>
          <p:spPr>
            <a:xfrm flipH="1">
              <a:off x="2857575" y="2771225"/>
              <a:ext cx="517500" cy="21600"/>
            </a:xfrm>
            <a:prstGeom prst="straightConnector1">
              <a:avLst/>
            </a:prstGeom>
            <a:noFill/>
            <a:ln cap="flat" cmpd="sng" w="19050">
              <a:solidFill>
                <a:schemeClr val="dk2"/>
              </a:solidFill>
              <a:prstDash val="solid"/>
              <a:round/>
              <a:headEnd len="med" w="med" type="none"/>
              <a:tailEnd len="med" w="med" type="none"/>
            </a:ln>
          </p:spPr>
        </p:cxnSp>
        <p:cxnSp>
          <p:nvCxnSpPr>
            <p:cNvPr id="720" name="Google Shape;720;p53"/>
            <p:cNvCxnSpPr/>
            <p:nvPr/>
          </p:nvCxnSpPr>
          <p:spPr>
            <a:xfrm flipH="1">
              <a:off x="720000" y="2736625"/>
              <a:ext cx="517500" cy="21600"/>
            </a:xfrm>
            <a:prstGeom prst="straightConnector1">
              <a:avLst/>
            </a:prstGeom>
            <a:noFill/>
            <a:ln cap="flat" cmpd="sng" w="19050">
              <a:solidFill>
                <a:schemeClr val="dk2"/>
              </a:solidFill>
              <a:prstDash val="solid"/>
              <a:round/>
              <a:headEnd len="med" w="med" type="none"/>
              <a:tailEnd len="med" w="med" type="none"/>
            </a:ln>
          </p:spPr>
        </p:cxnSp>
        <p:cxnSp>
          <p:nvCxnSpPr>
            <p:cNvPr id="721" name="Google Shape;721;p53"/>
            <p:cNvCxnSpPr/>
            <p:nvPr/>
          </p:nvCxnSpPr>
          <p:spPr>
            <a:xfrm flipH="1">
              <a:off x="902375" y="2950825"/>
              <a:ext cx="368100" cy="214200"/>
            </a:xfrm>
            <a:prstGeom prst="straightConnector1">
              <a:avLst/>
            </a:prstGeom>
            <a:noFill/>
            <a:ln cap="flat" cmpd="sng" w="19050">
              <a:solidFill>
                <a:schemeClr val="dk2"/>
              </a:solidFill>
              <a:prstDash val="solid"/>
              <a:round/>
              <a:headEnd len="med" w="med" type="none"/>
              <a:tailEnd len="med" w="med" type="none"/>
            </a:ln>
          </p:spPr>
        </p:cxnSp>
      </p:grpSp>
      <p:grpSp>
        <p:nvGrpSpPr>
          <p:cNvPr id="722" name="Google Shape;722;p53"/>
          <p:cNvGrpSpPr/>
          <p:nvPr/>
        </p:nvGrpSpPr>
        <p:grpSpPr>
          <a:xfrm>
            <a:off x="2062356" y="3301882"/>
            <a:ext cx="2659505" cy="4588315"/>
            <a:chOff x="2062356" y="3301882"/>
            <a:chExt cx="2659505" cy="4588315"/>
          </a:xfrm>
        </p:grpSpPr>
        <p:sp>
          <p:nvSpPr>
            <p:cNvPr id="723" name="Google Shape;723;p53"/>
            <p:cNvSpPr/>
            <p:nvPr/>
          </p:nvSpPr>
          <p:spPr>
            <a:xfrm rot="-1663575">
              <a:off x="2759862" y="3405978"/>
              <a:ext cx="1264488" cy="3310508"/>
            </a:xfrm>
            <a:prstGeom prst="diagStrip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3"/>
            <p:cNvSpPr/>
            <p:nvPr/>
          </p:nvSpPr>
          <p:spPr>
            <a:xfrm rot="9284894">
              <a:off x="2811798" y="4468063"/>
              <a:ext cx="1264426" cy="3310568"/>
            </a:xfrm>
            <a:prstGeom prst="diagStrip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53"/>
          <p:cNvGrpSpPr/>
          <p:nvPr/>
        </p:nvGrpSpPr>
        <p:grpSpPr>
          <a:xfrm>
            <a:off x="902372" y="4150311"/>
            <a:ext cx="1916100" cy="3499500"/>
            <a:chOff x="902372" y="4150311"/>
            <a:chExt cx="1916100" cy="3499500"/>
          </a:xfrm>
        </p:grpSpPr>
        <p:sp>
          <p:nvSpPr>
            <p:cNvPr id="726" name="Google Shape;726;p53"/>
            <p:cNvSpPr/>
            <p:nvPr/>
          </p:nvSpPr>
          <p:spPr>
            <a:xfrm rot="-709791">
              <a:off x="1228245" y="4244763"/>
              <a:ext cx="1264354" cy="3310595"/>
            </a:xfrm>
            <a:prstGeom prst="diagStrip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3"/>
            <p:cNvSpPr/>
            <p:nvPr/>
          </p:nvSpPr>
          <p:spPr>
            <a:xfrm rot="10047182">
              <a:off x="1458292" y="4224974"/>
              <a:ext cx="923863" cy="2159326"/>
            </a:xfrm>
            <a:prstGeom prst="diagStrip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53"/>
          <p:cNvGrpSpPr/>
          <p:nvPr/>
        </p:nvGrpSpPr>
        <p:grpSpPr>
          <a:xfrm>
            <a:off x="170050" y="3510075"/>
            <a:ext cx="1264200" cy="3310500"/>
            <a:chOff x="170050" y="3510075"/>
            <a:chExt cx="1264200" cy="3310500"/>
          </a:xfrm>
        </p:grpSpPr>
        <p:sp>
          <p:nvSpPr>
            <p:cNvPr id="729" name="Google Shape;729;p53"/>
            <p:cNvSpPr/>
            <p:nvPr/>
          </p:nvSpPr>
          <p:spPr>
            <a:xfrm>
              <a:off x="170050" y="3510075"/>
              <a:ext cx="1264200" cy="33105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3"/>
            <p:cNvSpPr/>
            <p:nvPr/>
          </p:nvSpPr>
          <p:spPr>
            <a:xfrm rot="10633607">
              <a:off x="221567" y="4377606"/>
              <a:ext cx="923882" cy="2159211"/>
            </a:xfrm>
            <a:prstGeom prst="diagStrip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1" name="Google Shape;731;p53"/>
          <p:cNvPicPr preferRelativeResize="0"/>
          <p:nvPr/>
        </p:nvPicPr>
        <p:blipFill>
          <a:blip r:embed="rId3">
            <a:alphaModFix/>
          </a:blip>
          <a:stretch>
            <a:fillRect/>
          </a:stretch>
        </p:blipFill>
        <p:spPr>
          <a:xfrm>
            <a:off x="4879325" y="540000"/>
            <a:ext cx="3812700" cy="2859600"/>
          </a:xfrm>
          <a:prstGeom prst="cube">
            <a:avLst>
              <a:gd fmla="val 1126" name="adj"/>
            </a:avLst>
          </a:prstGeom>
          <a:noFill/>
          <a:ln>
            <a:noFill/>
          </a:ln>
          <a:effectLst>
            <a:outerShdw blurRad="57150" rotWithShape="0" algn="bl" dir="6600000" dist="66675">
              <a:srgbClr val="000000">
                <a:alpha val="50000"/>
              </a:srgbClr>
            </a:outerShdw>
          </a:effectLst>
        </p:spPr>
      </p:pic>
      <p:pic>
        <p:nvPicPr>
          <p:cNvPr id="732" name="Google Shape;732;p53"/>
          <p:cNvPicPr preferRelativeResize="0"/>
          <p:nvPr/>
        </p:nvPicPr>
        <p:blipFill>
          <a:blip r:embed="rId4">
            <a:alphaModFix/>
          </a:blip>
          <a:stretch>
            <a:fillRect/>
          </a:stretch>
        </p:blipFill>
        <p:spPr>
          <a:xfrm>
            <a:off x="4224475" y="189325"/>
            <a:ext cx="1370701" cy="1370701"/>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731"/>
                                        </p:tgtEl>
                                        <p:attrNameLst>
                                          <p:attrName>style.visibility</p:attrName>
                                        </p:attrNameLst>
                                      </p:cBhvr>
                                      <p:to>
                                        <p:strVal val="visible"/>
                                      </p:to>
                                    </p:set>
                                    <p:anim calcmode="lin" valueType="num">
                                      <p:cBhvr additive="base">
                                        <p:cTn dur="500"/>
                                        <p:tgtEl>
                                          <p:spTgt spid="731"/>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732"/>
                                        </p:tgtEl>
                                        <p:attrNameLst>
                                          <p:attrName>style.visibility</p:attrName>
                                        </p:attrNameLst>
                                      </p:cBhvr>
                                      <p:to>
                                        <p:strVal val="visible"/>
                                      </p:to>
                                    </p:set>
                                    <p:anim calcmode="lin" valueType="num">
                                      <p:cBhvr additive="base">
                                        <p:cTn dur="500"/>
                                        <p:tgtEl>
                                          <p:spTgt spid="732"/>
                                        </p:tgtEl>
                                        <p:attrNameLst>
                                          <p:attrName>ppt_w</p:attrName>
                                        </p:attrNameLst>
                                      </p:cBhvr>
                                      <p:tavLst>
                                        <p:tav fmla="" tm="0">
                                          <p:val>
                                            <p:strVal val="0"/>
                                          </p:val>
                                        </p:tav>
                                        <p:tav fmla="" tm="100000">
                                          <p:val>
                                            <p:strVal val="#ppt_w"/>
                                          </p:val>
                                        </p:tav>
                                      </p:tavLst>
                                    </p:anim>
                                    <p:anim calcmode="lin" valueType="num">
                                      <p:cBhvr additive="base">
                                        <p:cTn dur="500"/>
                                        <p:tgtEl>
                                          <p:spTgt spid="73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714"/>
                                        </p:tgtEl>
                                        <p:attrNameLst>
                                          <p:attrName>style.visibility</p:attrName>
                                        </p:attrNameLst>
                                      </p:cBhvr>
                                      <p:to>
                                        <p:strVal val="visible"/>
                                      </p:to>
                                    </p:set>
                                    <p:anim calcmode="lin" valueType="num">
                                      <p:cBhvr additive="base">
                                        <p:cTn dur="500"/>
                                        <p:tgtEl>
                                          <p:spTgt spid="714"/>
                                        </p:tgtEl>
                                        <p:attrNameLst>
                                          <p:attrName>ppt_w</p:attrName>
                                        </p:attrNameLst>
                                      </p:cBhvr>
                                      <p:tavLst>
                                        <p:tav fmla="" tm="0">
                                          <p:val>
                                            <p:strVal val="0"/>
                                          </p:val>
                                        </p:tav>
                                        <p:tav fmla="" tm="100000">
                                          <p:val>
                                            <p:strVal val="#ppt_w"/>
                                          </p:val>
                                        </p:tav>
                                      </p:tavLst>
                                    </p:anim>
                                    <p:anim calcmode="lin" valueType="num">
                                      <p:cBhvr additive="base">
                                        <p:cTn dur="500"/>
                                        <p:tgtEl>
                                          <p:spTgt spid="714"/>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722"/>
                                        </p:tgtEl>
                                        <p:attrNameLst>
                                          <p:attrName>style.visibility</p:attrName>
                                        </p:attrNameLst>
                                      </p:cBhvr>
                                      <p:to>
                                        <p:strVal val="visible"/>
                                      </p:to>
                                    </p:set>
                                    <p:anim calcmode="lin" valueType="num">
                                      <p:cBhvr additive="base">
                                        <p:cTn dur="500"/>
                                        <p:tgtEl>
                                          <p:spTgt spid="72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725"/>
                                        </p:tgtEl>
                                        <p:attrNameLst>
                                          <p:attrName>style.visibility</p:attrName>
                                        </p:attrNameLst>
                                      </p:cBhvr>
                                      <p:to>
                                        <p:strVal val="visible"/>
                                      </p:to>
                                    </p:set>
                                    <p:anim calcmode="lin" valueType="num">
                                      <p:cBhvr additive="base">
                                        <p:cTn dur="300"/>
                                        <p:tgtEl>
                                          <p:spTgt spid="725"/>
                                        </p:tgtEl>
                                        <p:attrNameLst>
                                          <p:attrName>ppt_y</p:attrName>
                                        </p:attrNameLst>
                                      </p:cBhvr>
                                      <p:tavLst>
                                        <p:tav fmla="" tm="0">
                                          <p:val>
                                            <p:strVal val="#ppt_y+1"/>
                                          </p:val>
                                        </p:tav>
                                        <p:tav fmla="" tm="100000">
                                          <p:val>
                                            <p:strVal val="#ppt_y"/>
                                          </p:val>
                                        </p:tav>
                                      </p:tavLst>
                                    </p:anim>
                                  </p:childTnLst>
                                </p:cTn>
                              </p:par>
                            </p:childTnLst>
                          </p:cTn>
                        </p:par>
                        <p:par>
                          <p:cTn fill="hold">
                            <p:stCondLst>
                              <p:cond delay="1300"/>
                            </p:stCondLst>
                            <p:childTnLst>
                              <p:par>
                                <p:cTn fill="hold" nodeType="afterEffect" presetClass="entr" presetID="2" presetSubtype="4">
                                  <p:stCondLst>
                                    <p:cond delay="0"/>
                                  </p:stCondLst>
                                  <p:childTnLst>
                                    <p:set>
                                      <p:cBhvr>
                                        <p:cTn dur="1" fill="hold">
                                          <p:stCondLst>
                                            <p:cond delay="0"/>
                                          </p:stCondLst>
                                        </p:cTn>
                                        <p:tgtEl>
                                          <p:spTgt spid="728"/>
                                        </p:tgtEl>
                                        <p:attrNameLst>
                                          <p:attrName>style.visibility</p:attrName>
                                        </p:attrNameLst>
                                      </p:cBhvr>
                                      <p:to>
                                        <p:strVal val="visible"/>
                                      </p:to>
                                    </p:set>
                                    <p:anim calcmode="lin" valueType="num">
                                      <p:cBhvr additive="base">
                                        <p:cTn dur="300"/>
                                        <p:tgtEl>
                                          <p:spTgt spid="728"/>
                                        </p:tgtEl>
                                        <p:attrNameLst>
                                          <p:attrName>ppt_y</p:attrName>
                                        </p:attrNameLst>
                                      </p:cBhvr>
                                      <p:tavLst>
                                        <p:tav fmla="" tm="0">
                                          <p:val>
                                            <p:strVal val="#ppt_y+1"/>
                                          </p:val>
                                        </p:tav>
                                        <p:tav fmla="" tm="100000">
                                          <p:val>
                                            <p:strVal val="#ppt_y"/>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706"/>
                                        </p:tgtEl>
                                        <p:attrNameLst>
                                          <p:attrName>style.visibility</p:attrName>
                                        </p:attrNameLst>
                                      </p:cBhvr>
                                      <p:to>
                                        <p:strVal val="visible"/>
                                      </p:to>
                                    </p:set>
                                    <p:anim calcmode="lin" valueType="num">
                                      <p:cBhvr additive="base">
                                        <p:cTn dur="100"/>
                                        <p:tgtEl>
                                          <p:spTgt spid="706"/>
                                        </p:tgtEl>
                                        <p:attrNameLst>
                                          <p:attrName>ppt_w</p:attrName>
                                        </p:attrNameLst>
                                      </p:cBhvr>
                                      <p:tavLst>
                                        <p:tav fmla="" tm="0">
                                          <p:val>
                                            <p:strVal val="0"/>
                                          </p:val>
                                        </p:tav>
                                        <p:tav fmla="" tm="100000">
                                          <p:val>
                                            <p:strVal val="#ppt_w"/>
                                          </p:val>
                                        </p:tav>
                                      </p:tavLst>
                                    </p:anim>
                                    <p:anim calcmode="lin" valueType="num">
                                      <p:cBhvr additive="base">
                                        <p:cTn dur="100"/>
                                        <p:tgtEl>
                                          <p:spTgt spid="706"/>
                                        </p:tgtEl>
                                        <p:attrNameLst>
                                          <p:attrName>ppt_h</p:attrName>
                                        </p:attrNameLst>
                                      </p:cBhvr>
                                      <p:tavLst>
                                        <p:tav fmla="" tm="0">
                                          <p:val>
                                            <p:strVal val="0"/>
                                          </p:val>
                                        </p:tav>
                                        <p:tav fmla="" tm="100000">
                                          <p:val>
                                            <p:strVal val="#ppt_h"/>
                                          </p:val>
                                        </p:tav>
                                      </p:tavLst>
                                    </p:anim>
                                  </p:childTnLst>
                                </p:cTn>
                              </p:par>
                            </p:childTnLst>
                          </p:cTn>
                        </p:par>
                        <p:par>
                          <p:cTn fill="hold">
                            <p:stCondLst>
                              <p:cond delay="1700"/>
                            </p:stCondLst>
                            <p:childTnLst>
                              <p:par>
                                <p:cTn fill="hold" nodeType="afterEffect" presetClass="entr" presetID="23" presetSubtype="16">
                                  <p:stCondLst>
                                    <p:cond delay="0"/>
                                  </p:stCondLst>
                                  <p:childTnLst>
                                    <p:set>
                                      <p:cBhvr>
                                        <p:cTn dur="1" fill="hold">
                                          <p:stCondLst>
                                            <p:cond delay="0"/>
                                          </p:stCondLst>
                                        </p:cTn>
                                        <p:tgtEl>
                                          <p:spTgt spid="709"/>
                                        </p:tgtEl>
                                        <p:attrNameLst>
                                          <p:attrName>style.visibility</p:attrName>
                                        </p:attrNameLst>
                                      </p:cBhvr>
                                      <p:to>
                                        <p:strVal val="visible"/>
                                      </p:to>
                                    </p:set>
                                    <p:anim calcmode="lin" valueType="num">
                                      <p:cBhvr additive="base">
                                        <p:cTn dur="100"/>
                                        <p:tgtEl>
                                          <p:spTgt spid="709"/>
                                        </p:tgtEl>
                                        <p:attrNameLst>
                                          <p:attrName>ppt_w</p:attrName>
                                        </p:attrNameLst>
                                      </p:cBhvr>
                                      <p:tavLst>
                                        <p:tav fmla="" tm="0">
                                          <p:val>
                                            <p:strVal val="0"/>
                                          </p:val>
                                        </p:tav>
                                        <p:tav fmla="" tm="100000">
                                          <p:val>
                                            <p:strVal val="#ppt_w"/>
                                          </p:val>
                                        </p:tav>
                                      </p:tavLst>
                                    </p:anim>
                                    <p:anim calcmode="lin" valueType="num">
                                      <p:cBhvr additive="base">
                                        <p:cTn dur="100"/>
                                        <p:tgtEl>
                                          <p:spTgt spid="709"/>
                                        </p:tgtEl>
                                        <p:attrNameLst>
                                          <p:attrName>ppt_h</p:attrName>
                                        </p:attrNameLst>
                                      </p:cBhvr>
                                      <p:tavLst>
                                        <p:tav fmla="" tm="0">
                                          <p:val>
                                            <p:strVal val="0"/>
                                          </p:val>
                                        </p:tav>
                                        <p:tav fmla="" tm="100000">
                                          <p:val>
                                            <p:strVal val="#ppt_h"/>
                                          </p:val>
                                        </p:tav>
                                      </p:tavLst>
                                    </p:anim>
                                  </p:childTnLst>
                                </p:cTn>
                              </p:par>
                            </p:childTnLst>
                          </p:cTn>
                        </p:par>
                        <p:par>
                          <p:cTn fill="hold">
                            <p:stCondLst>
                              <p:cond delay="1800"/>
                            </p:stCondLst>
                            <p:childTnLst>
                              <p:par>
                                <p:cTn fill="hold" nodeType="afterEffect" presetClass="entr" presetID="23" presetSubtype="16">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100"/>
                                        <p:tgtEl>
                                          <p:spTgt spid="710"/>
                                        </p:tgtEl>
                                        <p:attrNameLst>
                                          <p:attrName>ppt_w</p:attrName>
                                        </p:attrNameLst>
                                      </p:cBhvr>
                                      <p:tavLst>
                                        <p:tav fmla="" tm="0">
                                          <p:val>
                                            <p:strVal val="0"/>
                                          </p:val>
                                        </p:tav>
                                        <p:tav fmla="" tm="100000">
                                          <p:val>
                                            <p:strVal val="#ppt_w"/>
                                          </p:val>
                                        </p:tav>
                                      </p:tavLst>
                                    </p:anim>
                                    <p:anim calcmode="lin" valueType="num">
                                      <p:cBhvr additive="base">
                                        <p:cTn dur="100"/>
                                        <p:tgtEl>
                                          <p:spTgt spid="710"/>
                                        </p:tgtEl>
                                        <p:attrNameLst>
                                          <p:attrName>ppt_h</p:attrName>
                                        </p:attrNameLst>
                                      </p:cBhvr>
                                      <p:tavLst>
                                        <p:tav fmla="" tm="0">
                                          <p:val>
                                            <p:strVal val="0"/>
                                          </p:val>
                                        </p:tav>
                                        <p:tav fmla="" tm="100000">
                                          <p:val>
                                            <p:strVal val="#ppt_h"/>
                                          </p:val>
                                        </p:tav>
                                      </p:tavLst>
                                    </p:anim>
                                  </p:childTnLst>
                                </p:cTn>
                              </p:par>
                            </p:childTnLst>
                          </p:cTn>
                        </p:par>
                        <p:par>
                          <p:cTn fill="hold">
                            <p:stCondLst>
                              <p:cond delay="1900"/>
                            </p:stCondLst>
                            <p:childTnLst>
                              <p:par>
                                <p:cTn fill="hold" nodeType="afterEffect" presetClass="entr" presetID="23" presetSubtype="16">
                                  <p:stCondLst>
                                    <p:cond delay="0"/>
                                  </p:stCondLst>
                                  <p:childTnLst>
                                    <p:set>
                                      <p:cBhvr>
                                        <p:cTn dur="1" fill="hold">
                                          <p:stCondLst>
                                            <p:cond delay="0"/>
                                          </p:stCondLst>
                                        </p:cTn>
                                        <p:tgtEl>
                                          <p:spTgt spid="708"/>
                                        </p:tgtEl>
                                        <p:attrNameLst>
                                          <p:attrName>style.visibility</p:attrName>
                                        </p:attrNameLst>
                                      </p:cBhvr>
                                      <p:to>
                                        <p:strVal val="visible"/>
                                      </p:to>
                                    </p:set>
                                    <p:anim calcmode="lin" valueType="num">
                                      <p:cBhvr additive="base">
                                        <p:cTn dur="100"/>
                                        <p:tgtEl>
                                          <p:spTgt spid="708"/>
                                        </p:tgtEl>
                                        <p:attrNameLst>
                                          <p:attrName>ppt_w</p:attrName>
                                        </p:attrNameLst>
                                      </p:cBhvr>
                                      <p:tavLst>
                                        <p:tav fmla="" tm="0">
                                          <p:val>
                                            <p:strVal val="0"/>
                                          </p:val>
                                        </p:tav>
                                        <p:tav fmla="" tm="100000">
                                          <p:val>
                                            <p:strVal val="#ppt_w"/>
                                          </p:val>
                                        </p:tav>
                                      </p:tavLst>
                                    </p:anim>
                                    <p:anim calcmode="lin" valueType="num">
                                      <p:cBhvr additive="base">
                                        <p:cTn dur="100"/>
                                        <p:tgtEl>
                                          <p:spTgt spid="708"/>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707"/>
                                        </p:tgtEl>
                                        <p:attrNameLst>
                                          <p:attrName>style.visibility</p:attrName>
                                        </p:attrNameLst>
                                      </p:cBhvr>
                                      <p:to>
                                        <p:strVal val="visible"/>
                                      </p:to>
                                    </p:set>
                                    <p:anim calcmode="lin" valueType="num">
                                      <p:cBhvr additive="base">
                                        <p:cTn dur="100"/>
                                        <p:tgtEl>
                                          <p:spTgt spid="707"/>
                                        </p:tgtEl>
                                        <p:attrNameLst>
                                          <p:attrName>ppt_w</p:attrName>
                                        </p:attrNameLst>
                                      </p:cBhvr>
                                      <p:tavLst>
                                        <p:tav fmla="" tm="0">
                                          <p:val>
                                            <p:strVal val="0"/>
                                          </p:val>
                                        </p:tav>
                                        <p:tav fmla="" tm="100000">
                                          <p:val>
                                            <p:strVal val="#ppt_w"/>
                                          </p:val>
                                        </p:tav>
                                      </p:tavLst>
                                    </p:anim>
                                    <p:anim calcmode="lin" valueType="num">
                                      <p:cBhvr additive="base">
                                        <p:cTn dur="100"/>
                                        <p:tgtEl>
                                          <p:spTgt spid="70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7"/>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ÖVERSIKT</a:t>
            </a:r>
            <a:endParaRPr/>
          </a:p>
        </p:txBody>
      </p:sp>
      <p:sp>
        <p:nvSpPr>
          <p:cNvPr id="364" name="Google Shape;364;p27"/>
          <p:cNvSpPr txBox="1"/>
          <p:nvPr>
            <p:ph idx="2" type="title"/>
          </p:nvPr>
        </p:nvSpPr>
        <p:spPr>
          <a:xfrm>
            <a:off x="454800" y="21508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54"/>
          <p:cNvSpPr txBox="1"/>
          <p:nvPr>
            <p:ph type="title"/>
          </p:nvPr>
        </p:nvSpPr>
        <p:spPr>
          <a:xfrm>
            <a:off x="3633875" y="1012300"/>
            <a:ext cx="5412900" cy="1940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External Database?</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55"/>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5"/>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5"/>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5"/>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5"/>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5"/>
          <p:cNvSpPr txBox="1"/>
          <p:nvPr/>
        </p:nvSpPr>
        <p:spPr>
          <a:xfrm>
            <a:off x="1619450" y="4033325"/>
            <a:ext cx="58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750" name="Google Shape;750;p55"/>
          <p:cNvSpPr txBox="1"/>
          <p:nvPr/>
        </p:nvSpPr>
        <p:spPr>
          <a:xfrm>
            <a:off x="2009100" y="1922125"/>
            <a:ext cx="5125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Vi vet redan att vi kommer arbeta med en ‘lokal’ databas.</a:t>
            </a:r>
            <a:endParaRPr>
              <a:solidFill>
                <a:schemeClr val="lt1"/>
              </a:solidFill>
              <a:latin typeface="Anaheim"/>
              <a:ea typeface="Anaheim"/>
              <a:cs typeface="Anaheim"/>
              <a:sym typeface="Anaheim"/>
            </a:endParaRPr>
          </a:p>
          <a:p>
            <a:pPr indent="0" lvl="0" marL="0" rtl="0" algn="ctr">
              <a:spcBef>
                <a:spcPts val="0"/>
              </a:spcBef>
              <a:spcAft>
                <a:spcPts val="0"/>
              </a:spcAft>
              <a:buNone/>
            </a:pPr>
            <a:r>
              <a:t/>
            </a:r>
            <a:endParaRPr>
              <a:solidFill>
                <a:schemeClr val="lt1"/>
              </a:solidFill>
              <a:latin typeface="Anaheim"/>
              <a:ea typeface="Anaheim"/>
              <a:cs typeface="Anaheim"/>
              <a:sym typeface="Anaheim"/>
            </a:endParaRPr>
          </a:p>
          <a:p>
            <a:pPr indent="0" lvl="0" marL="0" rtl="0" algn="ctr">
              <a:spcBef>
                <a:spcPts val="0"/>
              </a:spcBef>
              <a:spcAft>
                <a:spcPts val="0"/>
              </a:spcAft>
              <a:buNone/>
            </a:pPr>
            <a:r>
              <a:rPr lang="en">
                <a:solidFill>
                  <a:schemeClr val="lt1"/>
                </a:solidFill>
                <a:latin typeface="Anaheim"/>
                <a:ea typeface="Anaheim"/>
                <a:cs typeface="Anaheim"/>
                <a:sym typeface="Anaheim"/>
              </a:rPr>
              <a:t>Men ibland vill man göra mer.. Därför kommer jag inkludera alternativ här lite kort!</a:t>
            </a:r>
            <a:endParaRPr>
              <a:solidFill>
                <a:schemeClr val="lt1"/>
              </a:solidFill>
              <a:latin typeface="Anaheim"/>
              <a:ea typeface="Anaheim"/>
              <a:cs typeface="Anaheim"/>
              <a:sym typeface="Anaheim"/>
            </a:endParaRPr>
          </a:p>
        </p:txBody>
      </p:sp>
      <p:sp>
        <p:nvSpPr>
          <p:cNvPr id="751" name="Google Shape;751;p55"/>
          <p:cNvSpPr txBox="1"/>
          <p:nvPr>
            <p:ph idx="4294967295" type="title"/>
          </p:nvPr>
        </p:nvSpPr>
        <p:spPr>
          <a:xfrm>
            <a:off x="2505500" y="2144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Project Structure</a:t>
            </a:r>
            <a:endParaRPr>
              <a:solidFill>
                <a:schemeClr val="dk2"/>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6"/>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6"/>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6"/>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6"/>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6"/>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6"/>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6"/>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6"/>
          <p:cNvSpPr txBox="1"/>
          <p:nvPr/>
        </p:nvSpPr>
        <p:spPr>
          <a:xfrm>
            <a:off x="1619450" y="4033325"/>
            <a:ext cx="58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764" name="Google Shape;764;p56"/>
          <p:cNvSpPr/>
          <p:nvPr/>
        </p:nvSpPr>
        <p:spPr>
          <a:xfrm>
            <a:off x="6663900" y="2081125"/>
            <a:ext cx="1272300" cy="1455600"/>
          </a:xfrm>
          <a:prstGeom prst="can">
            <a:avLst>
              <a:gd fmla="val 25000" name="adj"/>
            </a:avLst>
          </a:prstGeom>
          <a:solidFill>
            <a:srgbClr val="89CA7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Database</a:t>
            </a:r>
            <a:endParaRPr/>
          </a:p>
        </p:txBody>
      </p:sp>
      <p:sp>
        <p:nvSpPr>
          <p:cNvPr id="765" name="Google Shape;765;p56"/>
          <p:cNvSpPr/>
          <p:nvPr/>
        </p:nvSpPr>
        <p:spPr>
          <a:xfrm>
            <a:off x="1169200" y="2145825"/>
            <a:ext cx="1438200" cy="1390800"/>
          </a:xfrm>
          <a:prstGeom prst="cube">
            <a:avLst>
              <a:gd fmla="val 7442"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cxnSp>
        <p:nvCxnSpPr>
          <p:cNvPr id="766" name="Google Shape;766;p56"/>
          <p:cNvCxnSpPr>
            <a:stCxn id="765" idx="5"/>
          </p:cNvCxnSpPr>
          <p:nvPr/>
        </p:nvCxnSpPr>
        <p:spPr>
          <a:xfrm>
            <a:off x="2607400" y="2789473"/>
            <a:ext cx="1468500" cy="0"/>
          </a:xfrm>
          <a:prstGeom prst="straightConnector1">
            <a:avLst/>
          </a:prstGeom>
          <a:noFill/>
          <a:ln cap="flat" cmpd="sng" w="9525">
            <a:solidFill>
              <a:schemeClr val="dk2"/>
            </a:solidFill>
            <a:prstDash val="solid"/>
            <a:round/>
            <a:headEnd len="med" w="med" type="none"/>
            <a:tailEnd len="med" w="med" type="triangle"/>
          </a:ln>
        </p:spPr>
      </p:cxnSp>
      <p:sp>
        <p:nvSpPr>
          <p:cNvPr id="767" name="Google Shape;767;p56"/>
          <p:cNvSpPr txBox="1"/>
          <p:nvPr/>
        </p:nvSpPr>
        <p:spPr>
          <a:xfrm>
            <a:off x="4169900" y="2377975"/>
            <a:ext cx="488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400">
                <a:solidFill>
                  <a:schemeClr val="dk2"/>
                </a:solidFill>
                <a:latin typeface="Anaheim"/>
                <a:ea typeface="Anaheim"/>
                <a:cs typeface="Anaheim"/>
                <a:sym typeface="Anaheim"/>
              </a:rPr>
              <a:t>?</a:t>
            </a:r>
            <a:endParaRPr sz="4400">
              <a:solidFill>
                <a:schemeClr val="dk2"/>
              </a:solidFill>
              <a:latin typeface="Anaheim"/>
              <a:ea typeface="Anaheim"/>
              <a:cs typeface="Anaheim"/>
              <a:sym typeface="Anaheim"/>
            </a:endParaRPr>
          </a:p>
        </p:txBody>
      </p:sp>
      <p:cxnSp>
        <p:nvCxnSpPr>
          <p:cNvPr id="768" name="Google Shape;768;p56"/>
          <p:cNvCxnSpPr>
            <a:stCxn id="767" idx="3"/>
            <a:endCxn id="764" idx="2"/>
          </p:cNvCxnSpPr>
          <p:nvPr/>
        </p:nvCxnSpPr>
        <p:spPr>
          <a:xfrm>
            <a:off x="4658300" y="2808925"/>
            <a:ext cx="2005500" cy="0"/>
          </a:xfrm>
          <a:prstGeom prst="straightConnector1">
            <a:avLst/>
          </a:prstGeom>
          <a:noFill/>
          <a:ln cap="flat" cmpd="sng" w="9525">
            <a:solidFill>
              <a:schemeClr val="dk2"/>
            </a:solidFill>
            <a:prstDash val="solid"/>
            <a:round/>
            <a:headEnd len="med" w="med" type="none"/>
            <a:tailEnd len="med" w="med" type="triangle"/>
          </a:ln>
        </p:spPr>
      </p:cxnSp>
      <p:sp>
        <p:nvSpPr>
          <p:cNvPr id="769" name="Google Shape;769;p56"/>
          <p:cNvSpPr txBox="1"/>
          <p:nvPr/>
        </p:nvSpPr>
        <p:spPr>
          <a:xfrm>
            <a:off x="1078300" y="1680925"/>
            <a:ext cx="186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aheim"/>
                <a:ea typeface="Anaheim"/>
                <a:cs typeface="Anaheim"/>
                <a:sym typeface="Anaheim"/>
              </a:rPr>
              <a:t>Android Application</a:t>
            </a:r>
            <a:endParaRPr>
              <a:solidFill>
                <a:schemeClr val="dk2"/>
              </a:solidFill>
              <a:latin typeface="Anaheim"/>
              <a:ea typeface="Anaheim"/>
              <a:cs typeface="Anaheim"/>
              <a:sym typeface="Anaheim"/>
            </a:endParaRPr>
          </a:p>
          <a:p>
            <a:pPr indent="0" lvl="0" marL="0" rtl="0" algn="l">
              <a:spcBef>
                <a:spcPts val="0"/>
              </a:spcBef>
              <a:spcAft>
                <a:spcPts val="0"/>
              </a:spcAft>
              <a:buNone/>
            </a:pPr>
            <a:r>
              <a:t/>
            </a:r>
            <a:endParaRPr>
              <a:solidFill>
                <a:schemeClr val="dk2"/>
              </a:solidFill>
              <a:latin typeface="Anaheim"/>
              <a:ea typeface="Anaheim"/>
              <a:cs typeface="Anaheim"/>
              <a:sym typeface="Anaheim"/>
            </a:endParaRPr>
          </a:p>
        </p:txBody>
      </p:sp>
      <p:sp>
        <p:nvSpPr>
          <p:cNvPr id="770" name="Google Shape;770;p56"/>
          <p:cNvSpPr txBox="1"/>
          <p:nvPr/>
        </p:nvSpPr>
        <p:spPr>
          <a:xfrm>
            <a:off x="6614950" y="1680925"/>
            <a:ext cx="18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aheim"/>
                <a:ea typeface="Anaheim"/>
                <a:cs typeface="Anaheim"/>
                <a:sym typeface="Anaheim"/>
              </a:rPr>
              <a:t>Some Database</a:t>
            </a:r>
            <a:endParaRPr>
              <a:solidFill>
                <a:schemeClr val="dk2"/>
              </a:solidFill>
              <a:latin typeface="Anaheim"/>
              <a:ea typeface="Anaheim"/>
              <a:cs typeface="Anaheim"/>
              <a:sym typeface="Anaheim"/>
            </a:endParaRPr>
          </a:p>
        </p:txBody>
      </p:sp>
      <p:sp>
        <p:nvSpPr>
          <p:cNvPr id="771" name="Google Shape;771;p56"/>
          <p:cNvSpPr txBox="1"/>
          <p:nvPr/>
        </p:nvSpPr>
        <p:spPr>
          <a:xfrm>
            <a:off x="3999500" y="2253813"/>
            <a:ext cx="12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aheim"/>
                <a:ea typeface="Anaheim"/>
                <a:cs typeface="Anaheim"/>
                <a:sym typeface="Anaheim"/>
              </a:rPr>
              <a:t>Bridge</a:t>
            </a:r>
            <a:endParaRPr>
              <a:solidFill>
                <a:schemeClr val="dk2"/>
              </a:solidFill>
              <a:latin typeface="Anaheim"/>
              <a:ea typeface="Anaheim"/>
              <a:cs typeface="Anaheim"/>
              <a:sym typeface="Anaheim"/>
            </a:endParaRPr>
          </a:p>
        </p:txBody>
      </p:sp>
      <p:sp>
        <p:nvSpPr>
          <p:cNvPr id="772" name="Google Shape;772;p56"/>
          <p:cNvSpPr txBox="1"/>
          <p:nvPr/>
        </p:nvSpPr>
        <p:spPr>
          <a:xfrm>
            <a:off x="1815350" y="3826475"/>
            <a:ext cx="512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naheim"/>
                <a:ea typeface="Anaheim"/>
                <a:cs typeface="Anaheim"/>
                <a:sym typeface="Anaheim"/>
              </a:rPr>
              <a:t>Ett väldigt vanligt problem är att man saknar en viss ‘brygga’</a:t>
            </a:r>
            <a:endParaRPr>
              <a:solidFill>
                <a:schemeClr val="lt1"/>
              </a:solidFill>
              <a:latin typeface="Anaheim"/>
              <a:ea typeface="Anaheim"/>
              <a:cs typeface="Anaheim"/>
              <a:sym typeface="Anaheim"/>
            </a:endParaRPr>
          </a:p>
          <a:p>
            <a:pPr indent="0" lvl="0" marL="0" rtl="0" algn="l">
              <a:spcBef>
                <a:spcPts val="0"/>
              </a:spcBef>
              <a:spcAft>
                <a:spcPts val="0"/>
              </a:spcAft>
              <a:buNone/>
            </a:pPr>
            <a:r>
              <a:t/>
            </a:r>
            <a:endParaRPr>
              <a:solidFill>
                <a:schemeClr val="lt1"/>
              </a:solidFill>
              <a:latin typeface="Anaheim"/>
              <a:ea typeface="Anaheim"/>
              <a:cs typeface="Anaheim"/>
              <a:sym typeface="Anaheim"/>
            </a:endParaRPr>
          </a:p>
        </p:txBody>
      </p:sp>
      <p:sp>
        <p:nvSpPr>
          <p:cNvPr id="773" name="Google Shape;773;p56"/>
          <p:cNvSpPr txBox="1"/>
          <p:nvPr>
            <p:ph idx="4294967295" type="title"/>
          </p:nvPr>
        </p:nvSpPr>
        <p:spPr>
          <a:xfrm>
            <a:off x="2505500" y="2144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Project Structure</a:t>
            </a:r>
            <a:endParaRPr>
              <a:solidFill>
                <a:schemeClr val="dk2"/>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7"/>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7"/>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7"/>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7"/>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7"/>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7"/>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7"/>
          <p:cNvSpPr txBox="1"/>
          <p:nvPr/>
        </p:nvSpPr>
        <p:spPr>
          <a:xfrm>
            <a:off x="1619450" y="4033325"/>
            <a:ext cx="58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786" name="Google Shape;786;p57"/>
          <p:cNvSpPr/>
          <p:nvPr/>
        </p:nvSpPr>
        <p:spPr>
          <a:xfrm>
            <a:off x="6663900" y="2081125"/>
            <a:ext cx="1272300" cy="1455600"/>
          </a:xfrm>
          <a:prstGeom prst="can">
            <a:avLst>
              <a:gd fmla="val 25000" name="adj"/>
            </a:avLst>
          </a:prstGeom>
          <a:solidFill>
            <a:srgbClr val="89CA7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Database</a:t>
            </a:r>
            <a:endParaRPr/>
          </a:p>
        </p:txBody>
      </p:sp>
      <p:sp>
        <p:nvSpPr>
          <p:cNvPr id="787" name="Google Shape;787;p57"/>
          <p:cNvSpPr/>
          <p:nvPr/>
        </p:nvSpPr>
        <p:spPr>
          <a:xfrm>
            <a:off x="1169200" y="2156575"/>
            <a:ext cx="1438200" cy="1380300"/>
          </a:xfrm>
          <a:prstGeom prst="cube">
            <a:avLst>
              <a:gd fmla="val 7442"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788" name="Google Shape;788;p57"/>
          <p:cNvSpPr/>
          <p:nvPr/>
        </p:nvSpPr>
        <p:spPr>
          <a:xfrm>
            <a:off x="3598400" y="2156575"/>
            <a:ext cx="1908600" cy="1304700"/>
          </a:xfrm>
          <a:prstGeom prst="bevel">
            <a:avLst>
              <a:gd fmla="val 12500" name="adj"/>
            </a:avLst>
          </a:prstGeom>
          <a:solidFill>
            <a:srgbClr val="BBBBB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B2B2B"/>
                </a:solidFill>
              </a:rPr>
              <a:t>Restful API</a:t>
            </a:r>
            <a:endParaRPr>
              <a:solidFill>
                <a:srgbClr val="2B2B2B"/>
              </a:solidFill>
            </a:endParaRPr>
          </a:p>
        </p:txBody>
      </p:sp>
      <p:cxnSp>
        <p:nvCxnSpPr>
          <p:cNvPr id="789" name="Google Shape;789;p57"/>
          <p:cNvCxnSpPr>
            <a:stCxn id="787" idx="5"/>
            <a:endCxn id="788" idx="4"/>
          </p:cNvCxnSpPr>
          <p:nvPr/>
        </p:nvCxnSpPr>
        <p:spPr>
          <a:xfrm>
            <a:off x="2607400" y="2795364"/>
            <a:ext cx="990900" cy="13500"/>
          </a:xfrm>
          <a:prstGeom prst="straightConnector1">
            <a:avLst/>
          </a:prstGeom>
          <a:noFill/>
          <a:ln cap="flat" cmpd="sng" w="9525">
            <a:solidFill>
              <a:schemeClr val="dk2"/>
            </a:solidFill>
            <a:prstDash val="solid"/>
            <a:round/>
            <a:headEnd len="med" w="med" type="none"/>
            <a:tailEnd len="med" w="med" type="triangle"/>
          </a:ln>
        </p:spPr>
      </p:cxnSp>
      <p:cxnSp>
        <p:nvCxnSpPr>
          <p:cNvPr id="790" name="Google Shape;790;p57"/>
          <p:cNvCxnSpPr>
            <a:endCxn id="786" idx="2"/>
          </p:cNvCxnSpPr>
          <p:nvPr/>
        </p:nvCxnSpPr>
        <p:spPr>
          <a:xfrm>
            <a:off x="5507100" y="2808925"/>
            <a:ext cx="1156800" cy="0"/>
          </a:xfrm>
          <a:prstGeom prst="straightConnector1">
            <a:avLst/>
          </a:prstGeom>
          <a:noFill/>
          <a:ln cap="flat" cmpd="sng" w="9525">
            <a:solidFill>
              <a:schemeClr val="dk2"/>
            </a:solidFill>
            <a:prstDash val="solid"/>
            <a:round/>
            <a:headEnd len="med" w="med" type="none"/>
            <a:tailEnd len="med" w="med" type="triangle"/>
          </a:ln>
        </p:spPr>
      </p:cxnSp>
      <p:sp>
        <p:nvSpPr>
          <p:cNvPr id="791" name="Google Shape;791;p57"/>
          <p:cNvSpPr txBox="1"/>
          <p:nvPr/>
        </p:nvSpPr>
        <p:spPr>
          <a:xfrm>
            <a:off x="1169200" y="3817925"/>
            <a:ext cx="512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naheim"/>
                <a:ea typeface="Anaheim"/>
                <a:cs typeface="Anaheim"/>
                <a:sym typeface="Anaheim"/>
              </a:rPr>
              <a:t>Här kan man då använda sig av t.ex. Node.JS eller annan ‘</a:t>
            </a:r>
            <a:r>
              <a:rPr lang="en">
                <a:solidFill>
                  <a:schemeClr val="lt1"/>
                </a:solidFill>
                <a:latin typeface="Anaheim"/>
                <a:ea typeface="Anaheim"/>
                <a:cs typeface="Anaheim"/>
                <a:sym typeface="Anaheim"/>
              </a:rPr>
              <a:t>server side</a:t>
            </a:r>
            <a:r>
              <a:rPr lang="en">
                <a:solidFill>
                  <a:schemeClr val="lt1"/>
                </a:solidFill>
                <a:latin typeface="Anaheim"/>
                <a:ea typeface="Anaheim"/>
                <a:cs typeface="Anaheim"/>
                <a:sym typeface="Anaheim"/>
              </a:rPr>
              <a:t>’ programvara som kan agera som kommunikatör </a:t>
            </a:r>
            <a:endParaRPr>
              <a:solidFill>
                <a:schemeClr val="lt1"/>
              </a:solidFill>
              <a:latin typeface="Anaheim"/>
              <a:ea typeface="Anaheim"/>
              <a:cs typeface="Anaheim"/>
              <a:sym typeface="Anaheim"/>
            </a:endParaRPr>
          </a:p>
        </p:txBody>
      </p:sp>
      <p:sp>
        <p:nvSpPr>
          <p:cNvPr id="792" name="Google Shape;792;p57"/>
          <p:cNvSpPr txBox="1"/>
          <p:nvPr>
            <p:ph idx="4294967295" type="title"/>
          </p:nvPr>
        </p:nvSpPr>
        <p:spPr>
          <a:xfrm>
            <a:off x="2505500" y="2144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Project Structure</a:t>
            </a:r>
            <a:endParaRPr>
              <a:solidFill>
                <a:schemeClr val="dk2"/>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8"/>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8"/>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8"/>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8"/>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8"/>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8"/>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8"/>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8"/>
          <p:cNvSpPr txBox="1"/>
          <p:nvPr>
            <p:ph idx="4294967295" type="title"/>
          </p:nvPr>
        </p:nvSpPr>
        <p:spPr>
          <a:xfrm>
            <a:off x="26074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Permissions</a:t>
            </a:r>
            <a:endParaRPr>
              <a:solidFill>
                <a:schemeClr val="dk2"/>
              </a:solidFill>
            </a:endParaRPr>
          </a:p>
        </p:txBody>
      </p:sp>
      <p:sp>
        <p:nvSpPr>
          <p:cNvPr id="805" name="Google Shape;805;p58"/>
          <p:cNvSpPr txBox="1"/>
          <p:nvPr/>
        </p:nvSpPr>
        <p:spPr>
          <a:xfrm>
            <a:off x="983950" y="3624125"/>
            <a:ext cx="586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Anaheim"/>
                <a:ea typeface="Anaheim"/>
                <a:cs typeface="Anaheim"/>
                <a:sym typeface="Anaheim"/>
              </a:rPr>
              <a:t>Eftersom ‘internet’ inte anses vara en ‘farlig permission’, så behövs inte en begäran under start av applikation.</a:t>
            </a:r>
            <a:endParaRPr i="1">
              <a:solidFill>
                <a:schemeClr val="lt1"/>
              </a:solidFill>
              <a:latin typeface="Anaheim"/>
              <a:ea typeface="Anaheim"/>
              <a:cs typeface="Anaheim"/>
              <a:sym typeface="Anaheim"/>
            </a:endParaRPr>
          </a:p>
          <a:p>
            <a:pPr indent="0" lvl="0" marL="0" rtl="0" algn="l">
              <a:spcBef>
                <a:spcPts val="0"/>
              </a:spcBef>
              <a:spcAft>
                <a:spcPts val="0"/>
              </a:spcAft>
              <a:buNone/>
            </a:pPr>
            <a:r>
              <a:t/>
            </a:r>
            <a:endParaRPr i="1">
              <a:solidFill>
                <a:schemeClr val="lt1"/>
              </a:solidFill>
              <a:latin typeface="Anaheim"/>
              <a:ea typeface="Anaheim"/>
              <a:cs typeface="Anaheim"/>
              <a:sym typeface="Anaheim"/>
            </a:endParaRPr>
          </a:p>
          <a:p>
            <a:pPr indent="0" lvl="0" marL="0" rtl="0" algn="l">
              <a:spcBef>
                <a:spcPts val="0"/>
              </a:spcBef>
              <a:spcAft>
                <a:spcPts val="0"/>
              </a:spcAft>
              <a:buNone/>
            </a:pPr>
            <a:r>
              <a:rPr i="1" lang="en">
                <a:solidFill>
                  <a:srgbClr val="BB0066"/>
                </a:solidFill>
                <a:latin typeface="Anaheim"/>
                <a:ea typeface="Anaheim"/>
                <a:cs typeface="Anaheim"/>
                <a:sym typeface="Anaheim"/>
              </a:rPr>
              <a:t>Detta steg är inte nödvändigt!</a:t>
            </a:r>
            <a:endParaRPr i="1">
              <a:solidFill>
                <a:srgbClr val="BB0066"/>
              </a:solidFill>
              <a:latin typeface="Anaheim"/>
              <a:ea typeface="Anaheim"/>
              <a:cs typeface="Anaheim"/>
              <a:sym typeface="Anaheim"/>
            </a:endParaRPr>
          </a:p>
        </p:txBody>
      </p:sp>
      <p:sp>
        <p:nvSpPr>
          <p:cNvPr id="806" name="Google Shape;806;p58"/>
          <p:cNvSpPr txBox="1"/>
          <p:nvPr/>
        </p:nvSpPr>
        <p:spPr>
          <a:xfrm>
            <a:off x="983950" y="2792825"/>
            <a:ext cx="7341300" cy="8313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a:solidFill>
                  <a:srgbClr val="54A857"/>
                </a:solidFill>
                <a:latin typeface="Courier New"/>
                <a:ea typeface="Courier New"/>
                <a:cs typeface="Courier New"/>
                <a:sym typeface="Courier New"/>
              </a:rPr>
              <a:t>&lt;</a:t>
            </a:r>
            <a:r>
              <a:rPr lang="en">
                <a:solidFill>
                  <a:srgbClr val="EF596F"/>
                </a:solidFill>
                <a:latin typeface="Courier New"/>
                <a:ea typeface="Courier New"/>
                <a:cs typeface="Courier New"/>
                <a:sym typeface="Courier New"/>
              </a:rPr>
              <a:t>uses-permission </a:t>
            </a:r>
            <a:r>
              <a:rPr lang="en">
                <a:solidFill>
                  <a:srgbClr val="D19A66"/>
                </a:solidFill>
                <a:latin typeface="Courier New"/>
                <a:ea typeface="Courier New"/>
                <a:cs typeface="Courier New"/>
                <a:sym typeface="Courier New"/>
              </a:rPr>
              <a:t>android:name</a:t>
            </a:r>
            <a:r>
              <a:rPr lang="en">
                <a:solidFill>
                  <a:srgbClr val="89CA78"/>
                </a:solidFill>
                <a:latin typeface="Courier New"/>
                <a:ea typeface="Courier New"/>
                <a:cs typeface="Courier New"/>
                <a:sym typeface="Courier New"/>
              </a:rPr>
              <a:t>="android.permission.INTERNET" </a:t>
            </a:r>
            <a:r>
              <a:rPr lang="en">
                <a:solidFill>
                  <a:srgbClr val="54A857"/>
                </a:solidFill>
                <a:latin typeface="Courier New"/>
                <a:ea typeface="Courier New"/>
                <a:cs typeface="Courier New"/>
                <a:sym typeface="Courier New"/>
              </a:rPr>
              <a:t>/&gt;</a:t>
            </a:r>
            <a:endParaRPr>
              <a:solidFill>
                <a:srgbClr val="54A857"/>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BB0066"/>
              </a:solidFill>
            </a:endParaRPr>
          </a:p>
        </p:txBody>
      </p:sp>
      <p:pic>
        <p:nvPicPr>
          <p:cNvPr id="807" name="Google Shape;807;p58"/>
          <p:cNvPicPr preferRelativeResize="0"/>
          <p:nvPr/>
        </p:nvPicPr>
        <p:blipFill>
          <a:blip r:embed="rId3">
            <a:alphaModFix/>
          </a:blip>
          <a:stretch>
            <a:fillRect/>
          </a:stretch>
        </p:blipFill>
        <p:spPr>
          <a:xfrm>
            <a:off x="983950" y="1873200"/>
            <a:ext cx="3426301" cy="91962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59"/>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9"/>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9"/>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9"/>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9"/>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9"/>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9"/>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9"/>
          <p:cNvSpPr txBox="1"/>
          <p:nvPr>
            <p:ph idx="4294967295" type="title"/>
          </p:nvPr>
        </p:nvSpPr>
        <p:spPr>
          <a:xfrm>
            <a:off x="2524800" y="214375"/>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Project Structure</a:t>
            </a:r>
            <a:endParaRPr>
              <a:solidFill>
                <a:schemeClr val="dk2"/>
              </a:solidFill>
            </a:endParaRPr>
          </a:p>
        </p:txBody>
      </p:sp>
      <p:sp>
        <p:nvSpPr>
          <p:cNvPr id="820" name="Google Shape;820;p59"/>
          <p:cNvSpPr txBox="1"/>
          <p:nvPr/>
        </p:nvSpPr>
        <p:spPr>
          <a:xfrm>
            <a:off x="1619450" y="4033325"/>
            <a:ext cx="58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821" name="Google Shape;821;p59"/>
          <p:cNvSpPr txBox="1"/>
          <p:nvPr/>
        </p:nvSpPr>
        <p:spPr>
          <a:xfrm>
            <a:off x="2009100" y="1935000"/>
            <a:ext cx="5125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Återigen, vi kommer inte arbeta med detta - men vill ändå berätta att detta finns som möjlighet. </a:t>
            </a:r>
            <a:br>
              <a:rPr lang="en">
                <a:solidFill>
                  <a:schemeClr val="lt1"/>
                </a:solidFill>
                <a:latin typeface="Anaheim"/>
                <a:ea typeface="Anaheim"/>
                <a:cs typeface="Anaheim"/>
                <a:sym typeface="Anaheim"/>
              </a:rPr>
            </a:br>
            <a:br>
              <a:rPr lang="en">
                <a:solidFill>
                  <a:schemeClr val="lt1"/>
                </a:solidFill>
                <a:latin typeface="Anaheim"/>
                <a:ea typeface="Anaheim"/>
                <a:cs typeface="Anaheim"/>
                <a:sym typeface="Anaheim"/>
              </a:rPr>
            </a:br>
            <a:r>
              <a:rPr lang="en">
                <a:solidFill>
                  <a:schemeClr val="lt1"/>
                </a:solidFill>
                <a:latin typeface="Anaheim"/>
                <a:ea typeface="Anaheim"/>
                <a:cs typeface="Anaheim"/>
                <a:sym typeface="Anaheim"/>
              </a:rPr>
              <a:t>Kanske om man väljer köra på detta som examensarbete! </a:t>
            </a:r>
            <a:endParaRPr>
              <a:solidFill>
                <a:schemeClr val="lt1"/>
              </a:solidFill>
              <a:latin typeface="Anaheim"/>
              <a:ea typeface="Anaheim"/>
              <a:cs typeface="Anaheim"/>
              <a:sym typeface="Anaheim"/>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0"/>
          <p:cNvSpPr txBox="1"/>
          <p:nvPr>
            <p:ph type="title"/>
          </p:nvPr>
        </p:nvSpPr>
        <p:spPr>
          <a:xfrm>
            <a:off x="454800" y="2703950"/>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ROOM &amp; PERSISTING DATA</a:t>
            </a:r>
            <a:endParaRPr/>
          </a:p>
        </p:txBody>
      </p:sp>
      <p:sp>
        <p:nvSpPr>
          <p:cNvPr id="827" name="Google Shape;827;p60"/>
          <p:cNvSpPr txBox="1"/>
          <p:nvPr>
            <p:ph idx="2" type="title"/>
          </p:nvPr>
        </p:nvSpPr>
        <p:spPr>
          <a:xfrm>
            <a:off x="454800" y="1582525"/>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1" name="Shape 831"/>
        <p:cNvGrpSpPr/>
        <p:nvPr/>
      </p:nvGrpSpPr>
      <p:grpSpPr>
        <a:xfrm>
          <a:off x="0" y="0"/>
          <a:ext cx="0" cy="0"/>
          <a:chOff x="0" y="0"/>
          <a:chExt cx="0" cy="0"/>
        </a:xfrm>
      </p:grpSpPr>
      <p:sp>
        <p:nvSpPr>
          <p:cNvPr id="832" name="Google Shape;832;p61"/>
          <p:cNvSpPr txBox="1"/>
          <p:nvPr>
            <p:ph type="title"/>
          </p:nvPr>
        </p:nvSpPr>
        <p:spPr>
          <a:xfrm>
            <a:off x="3633875" y="1012300"/>
            <a:ext cx="5412900" cy="1940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Entity</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62"/>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2"/>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2"/>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2"/>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2"/>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2"/>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2"/>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2"/>
          <p:cNvSpPr txBox="1"/>
          <p:nvPr>
            <p:ph idx="4294967295" type="title"/>
          </p:nvPr>
        </p:nvSpPr>
        <p:spPr>
          <a:xfrm>
            <a:off x="2524800" y="214375"/>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Vad är ett Entity?</a:t>
            </a:r>
            <a:endParaRPr>
              <a:solidFill>
                <a:schemeClr val="dk2"/>
              </a:solidFill>
            </a:endParaRPr>
          </a:p>
        </p:txBody>
      </p:sp>
      <p:sp>
        <p:nvSpPr>
          <p:cNvPr id="845" name="Google Shape;845;p62"/>
          <p:cNvSpPr txBox="1"/>
          <p:nvPr/>
        </p:nvSpPr>
        <p:spPr>
          <a:xfrm>
            <a:off x="1619450" y="4033325"/>
            <a:ext cx="58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846" name="Google Shape;846;p62"/>
          <p:cNvSpPr txBox="1"/>
          <p:nvPr/>
        </p:nvSpPr>
        <p:spPr>
          <a:xfrm>
            <a:off x="2009100" y="1935000"/>
            <a:ext cx="5125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Ett Entity är ett objekt som skall bevaras (persist) inom en databas.</a:t>
            </a:r>
            <a:endParaRPr>
              <a:solidFill>
                <a:schemeClr val="lt1"/>
              </a:solidFill>
              <a:latin typeface="Anaheim"/>
              <a:ea typeface="Anaheim"/>
              <a:cs typeface="Anaheim"/>
              <a:sym typeface="Anaheim"/>
            </a:endParaRPr>
          </a:p>
        </p:txBody>
      </p:sp>
      <p:pic>
        <p:nvPicPr>
          <p:cNvPr id="847" name="Google Shape;847;p62"/>
          <p:cNvPicPr preferRelativeResize="0"/>
          <p:nvPr/>
        </p:nvPicPr>
        <p:blipFill>
          <a:blip r:embed="rId3">
            <a:alphaModFix/>
          </a:blip>
          <a:stretch>
            <a:fillRect/>
          </a:stretch>
        </p:blipFill>
        <p:spPr>
          <a:xfrm>
            <a:off x="497450" y="3121600"/>
            <a:ext cx="1704300" cy="1704300"/>
          </a:xfrm>
          <a:prstGeom prst="rect">
            <a:avLst/>
          </a:prstGeom>
          <a:noFill/>
          <a:ln>
            <a:noFill/>
          </a:ln>
        </p:spPr>
      </p:pic>
      <p:pic>
        <p:nvPicPr>
          <p:cNvPr id="848" name="Google Shape;848;p62"/>
          <p:cNvPicPr preferRelativeResize="0"/>
          <p:nvPr/>
        </p:nvPicPr>
        <p:blipFill>
          <a:blip r:embed="rId4">
            <a:alphaModFix/>
          </a:blip>
          <a:stretch>
            <a:fillRect/>
          </a:stretch>
        </p:blipFill>
        <p:spPr>
          <a:xfrm>
            <a:off x="6068025" y="3005400"/>
            <a:ext cx="1704300" cy="1936705"/>
          </a:xfrm>
          <a:prstGeom prst="rect">
            <a:avLst/>
          </a:prstGeom>
          <a:noFill/>
          <a:ln>
            <a:noFill/>
          </a:ln>
        </p:spPr>
      </p:pic>
      <p:cxnSp>
        <p:nvCxnSpPr>
          <p:cNvPr id="849" name="Google Shape;849;p62"/>
          <p:cNvCxnSpPr>
            <a:stCxn id="847" idx="3"/>
            <a:endCxn id="848" idx="1"/>
          </p:cNvCxnSpPr>
          <p:nvPr/>
        </p:nvCxnSpPr>
        <p:spPr>
          <a:xfrm>
            <a:off x="2201750" y="3973750"/>
            <a:ext cx="3866400" cy="0"/>
          </a:xfrm>
          <a:prstGeom prst="straightConnector1">
            <a:avLst/>
          </a:prstGeom>
          <a:noFill/>
          <a:ln cap="flat" cmpd="sng" w="9525">
            <a:solidFill>
              <a:schemeClr val="dk2"/>
            </a:solidFill>
            <a:prstDash val="solid"/>
            <a:round/>
            <a:headEnd len="med" w="med" type="none"/>
            <a:tailEnd len="med" w="med" type="triangle"/>
          </a:ln>
        </p:spPr>
      </p:cxnSp>
      <p:sp>
        <p:nvSpPr>
          <p:cNvPr id="850" name="Google Shape;850;p62"/>
          <p:cNvSpPr txBox="1"/>
          <p:nvPr/>
        </p:nvSpPr>
        <p:spPr>
          <a:xfrm>
            <a:off x="881150" y="2817650"/>
            <a:ext cx="11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aheim"/>
                <a:ea typeface="Anaheim"/>
                <a:cs typeface="Anaheim"/>
                <a:sym typeface="Anaheim"/>
              </a:rPr>
              <a:t>User Entity</a:t>
            </a:r>
            <a:endParaRPr>
              <a:solidFill>
                <a:schemeClr val="dk2"/>
              </a:solidFill>
              <a:latin typeface="Anaheim"/>
              <a:ea typeface="Anaheim"/>
              <a:cs typeface="Anaheim"/>
              <a:sym typeface="Anaheim"/>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63"/>
          <p:cNvSpPr/>
          <p:nvPr/>
        </p:nvSpPr>
        <p:spPr>
          <a:xfrm>
            <a:off x="0" y="2123344"/>
            <a:ext cx="3504300" cy="154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KRAV LISTA</a:t>
            </a:r>
            <a:r>
              <a:rPr lang="en"/>
              <a:t> PÅ ENTITETER</a:t>
            </a:r>
            <a:endParaRPr/>
          </a:p>
        </p:txBody>
      </p:sp>
      <p:sp>
        <p:nvSpPr>
          <p:cNvPr id="857" name="Google Shape;857;p63"/>
          <p:cNvSpPr txBox="1"/>
          <p:nvPr>
            <p:ph idx="4294967295" type="subTitle"/>
          </p:nvPr>
        </p:nvSpPr>
        <p:spPr>
          <a:xfrm flipH="1">
            <a:off x="870575" y="2926050"/>
            <a:ext cx="2435700" cy="442200"/>
          </a:xfrm>
          <a:prstGeom prst="rect">
            <a:avLst/>
          </a:prstGeom>
        </p:spPr>
        <p:txBody>
          <a:bodyPr anchorCtr="0" anchor="t" bIns="0" lIns="91425" spcFirstLastPara="1" rIns="91425" wrap="square" tIns="0">
            <a:noAutofit/>
          </a:bodyPr>
          <a:lstStyle/>
          <a:p>
            <a:pPr indent="0" lvl="0" marL="0" rtl="0" algn="r">
              <a:spcBef>
                <a:spcPts val="0"/>
              </a:spcBef>
              <a:spcAft>
                <a:spcPts val="1600"/>
              </a:spcAft>
              <a:buNone/>
            </a:pPr>
            <a:r>
              <a:rPr lang="en" sz="1600">
                <a:solidFill>
                  <a:schemeClr val="dk1"/>
                </a:solidFill>
              </a:rPr>
              <a:t>Model</a:t>
            </a:r>
            <a:endParaRPr sz="1600">
              <a:solidFill>
                <a:schemeClr val="dk1"/>
              </a:solidFill>
            </a:endParaRPr>
          </a:p>
        </p:txBody>
      </p:sp>
      <p:sp>
        <p:nvSpPr>
          <p:cNvPr id="858" name="Google Shape;858;p63"/>
          <p:cNvSpPr txBox="1"/>
          <p:nvPr>
            <p:ph idx="4294967295" type="ctrTitle"/>
          </p:nvPr>
        </p:nvSpPr>
        <p:spPr>
          <a:xfrm flipH="1">
            <a:off x="5340600" y="1316950"/>
            <a:ext cx="3803400" cy="2730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2100">
                <a:solidFill>
                  <a:srgbClr val="FF9900"/>
                </a:solidFill>
              </a:rPr>
              <a:t>@Entity</a:t>
            </a:r>
            <a:endParaRPr sz="2100">
              <a:solidFill>
                <a:srgbClr val="FF9900"/>
              </a:solidFill>
            </a:endParaRPr>
          </a:p>
        </p:txBody>
      </p:sp>
      <p:sp>
        <p:nvSpPr>
          <p:cNvPr id="859" name="Google Shape;859;p63"/>
          <p:cNvSpPr txBox="1"/>
          <p:nvPr>
            <p:ph idx="4294967295" type="subTitle"/>
          </p:nvPr>
        </p:nvSpPr>
        <p:spPr>
          <a:xfrm flipH="1">
            <a:off x="5339375" y="1603325"/>
            <a:ext cx="3438000" cy="273000"/>
          </a:xfrm>
          <a:prstGeom prst="rect">
            <a:avLst/>
          </a:prstGeom>
        </p:spPr>
        <p:txBody>
          <a:bodyPr anchorCtr="0" anchor="t" bIns="0" lIns="91425" spcFirstLastPara="1" rIns="91425" wrap="square" tIns="0">
            <a:noAutofit/>
          </a:bodyPr>
          <a:lstStyle/>
          <a:p>
            <a:pPr indent="0" lvl="0" marL="0" rtl="0" algn="l">
              <a:spcBef>
                <a:spcPts val="0"/>
              </a:spcBef>
              <a:spcAft>
                <a:spcPts val="1600"/>
              </a:spcAft>
              <a:buNone/>
            </a:pPr>
            <a:r>
              <a:rPr lang="en" sz="1400"/>
              <a:t>Markerar klassen som ett ‘Entitets objekt’</a:t>
            </a:r>
            <a:br>
              <a:rPr lang="en" sz="1400"/>
            </a:br>
            <a:endParaRPr i="1" sz="1200">
              <a:solidFill>
                <a:srgbClr val="61AFEF"/>
              </a:solidFill>
            </a:endParaRPr>
          </a:p>
        </p:txBody>
      </p:sp>
      <p:sp>
        <p:nvSpPr>
          <p:cNvPr id="860" name="Google Shape;860;p63"/>
          <p:cNvSpPr txBox="1"/>
          <p:nvPr>
            <p:ph idx="4294967295" type="ctrTitle"/>
          </p:nvPr>
        </p:nvSpPr>
        <p:spPr>
          <a:xfrm flipH="1">
            <a:off x="5340725" y="2180500"/>
            <a:ext cx="29622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2200">
                <a:solidFill>
                  <a:srgbClr val="F6B26B"/>
                </a:solidFill>
              </a:rPr>
              <a:t>@PrimaryKey</a:t>
            </a:r>
            <a:endParaRPr sz="2200">
              <a:solidFill>
                <a:srgbClr val="F6B26B"/>
              </a:solidFill>
            </a:endParaRPr>
          </a:p>
        </p:txBody>
      </p:sp>
      <p:sp>
        <p:nvSpPr>
          <p:cNvPr id="861" name="Google Shape;861;p63"/>
          <p:cNvSpPr txBox="1"/>
          <p:nvPr>
            <p:ph idx="4294967295" type="subTitle"/>
          </p:nvPr>
        </p:nvSpPr>
        <p:spPr>
          <a:xfrm flipH="1">
            <a:off x="5339475" y="2465100"/>
            <a:ext cx="3265500" cy="274200"/>
          </a:xfrm>
          <a:prstGeom prst="rect">
            <a:avLst/>
          </a:prstGeom>
        </p:spPr>
        <p:txBody>
          <a:bodyPr anchorCtr="0" anchor="t" bIns="0" lIns="91425" spcFirstLastPara="1" rIns="91425" wrap="square" tIns="0">
            <a:noAutofit/>
          </a:bodyPr>
          <a:lstStyle/>
          <a:p>
            <a:pPr indent="0" lvl="0" marL="0" rtl="0" algn="l">
              <a:spcBef>
                <a:spcPts val="0"/>
              </a:spcBef>
              <a:spcAft>
                <a:spcPts val="1600"/>
              </a:spcAft>
              <a:buNone/>
            </a:pPr>
            <a:r>
              <a:rPr lang="en" sz="1400"/>
              <a:t>Det finns åtminstone ett fält med primär nyckel</a:t>
            </a:r>
            <a:endParaRPr sz="1400"/>
          </a:p>
        </p:txBody>
      </p:sp>
      <p:sp>
        <p:nvSpPr>
          <p:cNvPr id="862" name="Google Shape;862;p63"/>
          <p:cNvSpPr txBox="1"/>
          <p:nvPr>
            <p:ph idx="4294967295" type="ctrTitle"/>
          </p:nvPr>
        </p:nvSpPr>
        <p:spPr>
          <a:xfrm flipH="1">
            <a:off x="5339500" y="3097500"/>
            <a:ext cx="36360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2200">
                <a:solidFill>
                  <a:srgbClr val="F6B26B"/>
                </a:solidFill>
              </a:rPr>
              <a:t>@Ignore / transient</a:t>
            </a:r>
            <a:endParaRPr sz="2200">
              <a:solidFill>
                <a:srgbClr val="F6B26B"/>
              </a:solidFill>
            </a:endParaRPr>
          </a:p>
        </p:txBody>
      </p:sp>
      <p:sp>
        <p:nvSpPr>
          <p:cNvPr id="863" name="Google Shape;863;p63"/>
          <p:cNvSpPr txBox="1"/>
          <p:nvPr>
            <p:ph idx="4294967295" type="subTitle"/>
          </p:nvPr>
        </p:nvSpPr>
        <p:spPr>
          <a:xfrm flipH="1">
            <a:off x="5339375" y="3382100"/>
            <a:ext cx="3725400" cy="274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400"/>
              <a:t>Om ett fält inte markerats med dessa, så ska fältet vara publikt eller med publik get/set</a:t>
            </a:r>
            <a:endParaRPr sz="1400"/>
          </a:p>
          <a:p>
            <a:pPr indent="0" lvl="0" marL="0" rtl="0" algn="l">
              <a:spcBef>
                <a:spcPts val="1600"/>
              </a:spcBef>
              <a:spcAft>
                <a:spcPts val="1600"/>
              </a:spcAft>
              <a:buNone/>
            </a:pPr>
            <a:r>
              <a:rPr lang="en" sz="1400"/>
              <a:t>Denna annotation läggs till om det finns ett fält vi inte vill lägga in i databasen.</a:t>
            </a:r>
            <a:endParaRPr sz="1400"/>
          </a:p>
        </p:txBody>
      </p:sp>
      <p:sp>
        <p:nvSpPr>
          <p:cNvPr id="864" name="Google Shape;864;p63"/>
          <p:cNvSpPr/>
          <p:nvPr/>
        </p:nvSpPr>
        <p:spPr>
          <a:xfrm>
            <a:off x="0" y="2610900"/>
            <a:ext cx="1785055" cy="188756"/>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3"/>
          <p:cNvSpPr txBox="1"/>
          <p:nvPr>
            <p:ph idx="4294967295" type="ctrTitle"/>
          </p:nvPr>
        </p:nvSpPr>
        <p:spPr>
          <a:xfrm flipH="1">
            <a:off x="870550" y="2465100"/>
            <a:ext cx="2435700" cy="3969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sz="3000">
                <a:solidFill>
                  <a:schemeClr val="dk1"/>
                </a:solidFill>
              </a:rPr>
              <a:t>Entity</a:t>
            </a:r>
            <a:endParaRPr sz="3000">
              <a:solidFill>
                <a:schemeClr val="dk1"/>
              </a:solidFill>
            </a:endParaRPr>
          </a:p>
        </p:txBody>
      </p:sp>
      <p:sp>
        <p:nvSpPr>
          <p:cNvPr id="866" name="Google Shape;866;p63"/>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3"/>
          <p:cNvSpPr/>
          <p:nvPr/>
        </p:nvSpPr>
        <p:spPr>
          <a:xfrm flipH="1">
            <a:off x="5547" y="3815594"/>
            <a:ext cx="1159929" cy="133888"/>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3"/>
          <p:cNvSpPr/>
          <p:nvPr/>
        </p:nvSpPr>
        <p:spPr>
          <a:xfrm flipH="1">
            <a:off x="1198787" y="4037295"/>
            <a:ext cx="1710487" cy="133888"/>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3"/>
          <p:cNvSpPr/>
          <p:nvPr/>
        </p:nvSpPr>
        <p:spPr>
          <a:xfrm flipH="1">
            <a:off x="1198748" y="4037295"/>
            <a:ext cx="497168" cy="133888"/>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3"/>
          <p:cNvSpPr/>
          <p:nvPr/>
        </p:nvSpPr>
        <p:spPr>
          <a:xfrm flipH="1">
            <a:off x="5528" y="4037295"/>
            <a:ext cx="579973" cy="133888"/>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3"/>
          <p:cNvSpPr/>
          <p:nvPr/>
        </p:nvSpPr>
        <p:spPr>
          <a:xfrm flipH="1">
            <a:off x="933694" y="4037295"/>
            <a:ext cx="133888" cy="133888"/>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3"/>
          <p:cNvSpPr/>
          <p:nvPr/>
        </p:nvSpPr>
        <p:spPr>
          <a:xfrm flipH="1">
            <a:off x="720898" y="4037295"/>
            <a:ext cx="133888" cy="133888"/>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3"/>
          <p:cNvSpPr/>
          <p:nvPr/>
        </p:nvSpPr>
        <p:spPr>
          <a:xfrm flipH="1">
            <a:off x="5514" y="4258997"/>
            <a:ext cx="133872" cy="133888"/>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3"/>
          <p:cNvSpPr/>
          <p:nvPr/>
        </p:nvSpPr>
        <p:spPr>
          <a:xfrm flipH="1">
            <a:off x="246973" y="4258997"/>
            <a:ext cx="1367312" cy="133888"/>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5" name="Google Shape;875;p63"/>
          <p:cNvCxnSpPr/>
          <p:nvPr/>
        </p:nvCxnSpPr>
        <p:spPr>
          <a:xfrm flipH="1" rot="10800000">
            <a:off x="3351874" y="1570575"/>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876" name="Google Shape;876;p63"/>
          <p:cNvCxnSpPr/>
          <p:nvPr/>
        </p:nvCxnSpPr>
        <p:spPr>
          <a:xfrm flipH="1" rot="10800000">
            <a:off x="3351874" y="24552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877" name="Google Shape;877;p63"/>
          <p:cNvCxnSpPr/>
          <p:nvPr/>
        </p:nvCxnSpPr>
        <p:spPr>
          <a:xfrm>
            <a:off x="3351874" y="28974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858"/>
                                        </p:tgtEl>
                                        <p:attrNameLst>
                                          <p:attrName>style.visibility</p:attrName>
                                        </p:attrNameLst>
                                      </p:cBhvr>
                                      <p:to>
                                        <p:strVal val="visible"/>
                                      </p:to>
                                    </p:set>
                                    <p:anim calcmode="lin" valueType="num">
                                      <p:cBhvr additive="base">
                                        <p:cTn dur="1500"/>
                                        <p:tgtEl>
                                          <p:spTgt spid="8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0"/>
                                        </p:tgtEl>
                                        <p:attrNameLst>
                                          <p:attrName>style.visibility</p:attrName>
                                        </p:attrNameLst>
                                      </p:cBhvr>
                                      <p:to>
                                        <p:strVal val="visible"/>
                                      </p:to>
                                    </p:set>
                                    <p:anim calcmode="lin" valueType="num">
                                      <p:cBhvr additive="base">
                                        <p:cTn dur="1000"/>
                                        <p:tgtEl>
                                          <p:spTgt spid="8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2"/>
                                        </p:tgtEl>
                                        <p:attrNameLst>
                                          <p:attrName>style.visibility</p:attrName>
                                        </p:attrNameLst>
                                      </p:cBhvr>
                                      <p:to>
                                        <p:strVal val="visible"/>
                                      </p:to>
                                    </p:set>
                                    <p:anim calcmode="lin" valueType="num">
                                      <p:cBhvr additive="base">
                                        <p:cTn dur="500"/>
                                        <p:tgtEl>
                                          <p:spTgt spid="8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59"/>
                                        </p:tgtEl>
                                        <p:attrNameLst>
                                          <p:attrName>style.visibility</p:attrName>
                                        </p:attrNameLst>
                                      </p:cBhvr>
                                      <p:to>
                                        <p:strVal val="visible"/>
                                      </p:to>
                                    </p:set>
                                    <p:anim calcmode="lin" valueType="num">
                                      <p:cBhvr additive="base">
                                        <p:cTn dur="1000"/>
                                        <p:tgtEl>
                                          <p:spTgt spid="8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1"/>
                                        </p:tgtEl>
                                        <p:attrNameLst>
                                          <p:attrName>style.visibility</p:attrName>
                                        </p:attrNameLst>
                                      </p:cBhvr>
                                      <p:to>
                                        <p:strVal val="visible"/>
                                      </p:to>
                                    </p:set>
                                    <p:anim calcmode="lin" valueType="num">
                                      <p:cBhvr additive="base">
                                        <p:cTn dur="1500"/>
                                        <p:tgtEl>
                                          <p:spTgt spid="8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3"/>
                                        </p:tgtEl>
                                        <p:attrNameLst>
                                          <p:attrName>style.visibility</p:attrName>
                                        </p:attrNameLst>
                                      </p:cBhvr>
                                      <p:to>
                                        <p:strVal val="visible"/>
                                      </p:to>
                                    </p:set>
                                    <p:anim calcmode="lin" valueType="num">
                                      <p:cBhvr additive="base">
                                        <p:cTn dur="2000"/>
                                        <p:tgtEl>
                                          <p:spTgt spid="8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28"/>
          <p:cNvSpPr txBox="1"/>
          <p:nvPr>
            <p:ph type="title"/>
          </p:nvPr>
        </p:nvSpPr>
        <p:spPr>
          <a:xfrm>
            <a:off x="3633875" y="1012300"/>
            <a:ext cx="5412900" cy="1940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ROOM</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64"/>
          <p:cNvSpPr txBox="1"/>
          <p:nvPr/>
        </p:nvSpPr>
        <p:spPr>
          <a:xfrm>
            <a:off x="383550" y="1615500"/>
            <a:ext cx="1936500" cy="352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2"/>
              </a:buClr>
              <a:buSzPts val="1400"/>
              <a:buChar char="●"/>
            </a:pPr>
            <a:r>
              <a:rPr lang="en">
                <a:solidFill>
                  <a:schemeClr val="lt1"/>
                </a:solidFill>
                <a:latin typeface="Anaheim"/>
                <a:ea typeface="Anaheim"/>
                <a:cs typeface="Anaheim"/>
                <a:sym typeface="Anaheim"/>
              </a:rPr>
              <a:t>Int</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dk2"/>
              </a:buClr>
              <a:buSzPts val="1400"/>
              <a:buChar char="●"/>
            </a:pPr>
            <a:r>
              <a:rPr lang="en">
                <a:solidFill>
                  <a:schemeClr val="lt1"/>
                </a:solidFill>
                <a:latin typeface="Anaheim"/>
                <a:ea typeface="Anaheim"/>
                <a:cs typeface="Anaheim"/>
                <a:sym typeface="Anaheim"/>
              </a:rPr>
              <a:t>Long</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dk2"/>
              </a:buClr>
              <a:buSzPts val="1400"/>
              <a:buChar char="●"/>
            </a:pPr>
            <a:r>
              <a:rPr lang="en">
                <a:solidFill>
                  <a:schemeClr val="lt1"/>
                </a:solidFill>
                <a:latin typeface="Anaheim"/>
                <a:ea typeface="Anaheim"/>
                <a:cs typeface="Anaheim"/>
                <a:sym typeface="Anaheim"/>
              </a:rPr>
              <a:t>Short</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dk2"/>
              </a:buClr>
              <a:buSzPts val="1400"/>
              <a:buChar char="●"/>
            </a:pPr>
            <a:r>
              <a:rPr lang="en">
                <a:solidFill>
                  <a:schemeClr val="lt1"/>
                </a:solidFill>
                <a:latin typeface="Anaheim"/>
                <a:ea typeface="Anaheim"/>
                <a:cs typeface="Anaheim"/>
                <a:sym typeface="Anaheim"/>
              </a:rPr>
              <a:t>Byte</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dk2"/>
              </a:buClr>
              <a:buSzPts val="1400"/>
              <a:buChar char="●"/>
            </a:pPr>
            <a:r>
              <a:rPr lang="en">
                <a:solidFill>
                  <a:schemeClr val="lt1"/>
                </a:solidFill>
                <a:latin typeface="Anaheim"/>
                <a:ea typeface="Anaheim"/>
                <a:cs typeface="Anaheim"/>
                <a:sym typeface="Anaheim"/>
              </a:rPr>
              <a:t>Float</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dk2"/>
              </a:buClr>
              <a:buSzPts val="1400"/>
              <a:buChar char="●"/>
            </a:pPr>
            <a:r>
              <a:rPr lang="en">
                <a:solidFill>
                  <a:schemeClr val="lt1"/>
                </a:solidFill>
                <a:latin typeface="Anaheim"/>
                <a:ea typeface="Anaheim"/>
                <a:cs typeface="Anaheim"/>
                <a:sym typeface="Anaheim"/>
              </a:rPr>
              <a:t>Double</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dk2"/>
              </a:buClr>
              <a:buSzPts val="1400"/>
              <a:buChar char="●"/>
            </a:pPr>
            <a:r>
              <a:rPr lang="en">
                <a:solidFill>
                  <a:schemeClr val="lt1"/>
                </a:solidFill>
                <a:latin typeface="Anaheim"/>
                <a:ea typeface="Anaheim"/>
                <a:cs typeface="Anaheim"/>
                <a:sym typeface="Anaheim"/>
              </a:rPr>
              <a:t>Boolean</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dk2"/>
              </a:buClr>
              <a:buSzPts val="1400"/>
              <a:buChar char="●"/>
            </a:pPr>
            <a:r>
              <a:rPr lang="en">
                <a:solidFill>
                  <a:schemeClr val="lt1"/>
                </a:solidFill>
                <a:latin typeface="Anaheim"/>
                <a:ea typeface="Anaheim"/>
                <a:cs typeface="Anaheim"/>
                <a:sym typeface="Anaheim"/>
              </a:rPr>
              <a:t>String</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dk2"/>
              </a:buClr>
              <a:buSzPts val="1400"/>
              <a:buChar char="●"/>
            </a:pPr>
            <a:r>
              <a:rPr lang="en">
                <a:solidFill>
                  <a:schemeClr val="lt1"/>
                </a:solidFill>
                <a:latin typeface="Anaheim"/>
                <a:ea typeface="Anaheim"/>
                <a:cs typeface="Anaheim"/>
                <a:sym typeface="Anaheim"/>
              </a:rPr>
              <a:t>ByteArray</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dk2"/>
              </a:buClr>
              <a:buSzPts val="1400"/>
              <a:buChar char="●"/>
            </a:pPr>
            <a:r>
              <a:rPr lang="en">
                <a:solidFill>
                  <a:schemeClr val="lt1"/>
                </a:solidFill>
                <a:latin typeface="Anaheim"/>
                <a:ea typeface="Anaheim"/>
                <a:cs typeface="Anaheim"/>
                <a:sym typeface="Anaheim"/>
              </a:rPr>
              <a:t>Date</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dk2"/>
              </a:buClr>
              <a:buSzPts val="1400"/>
              <a:buChar char="●"/>
            </a:pPr>
            <a:r>
              <a:rPr lang="en">
                <a:solidFill>
                  <a:schemeClr val="lt1"/>
                </a:solidFill>
                <a:latin typeface="Anaheim"/>
                <a:ea typeface="Anaheim"/>
                <a:cs typeface="Anaheim"/>
                <a:sym typeface="Anaheim"/>
              </a:rPr>
              <a:t>BigDecimal</a:t>
            </a:r>
            <a:endParaRPr>
              <a:solidFill>
                <a:schemeClr val="lt1"/>
              </a:solidFill>
              <a:latin typeface="Anaheim"/>
              <a:ea typeface="Anaheim"/>
              <a:cs typeface="Anaheim"/>
              <a:sym typeface="Anaheim"/>
            </a:endParaRPr>
          </a:p>
          <a:p>
            <a:pPr indent="-317500" lvl="0" marL="457200" rtl="0" algn="l">
              <a:lnSpc>
                <a:spcPct val="115000"/>
              </a:lnSpc>
              <a:spcBef>
                <a:spcPts val="0"/>
              </a:spcBef>
              <a:spcAft>
                <a:spcPts val="0"/>
              </a:spcAft>
              <a:buClr>
                <a:schemeClr val="dk2"/>
              </a:buClr>
              <a:buSzPts val="1400"/>
              <a:buChar char="●"/>
            </a:pPr>
            <a:r>
              <a:rPr lang="en">
                <a:solidFill>
                  <a:schemeClr val="lt1"/>
                </a:solidFill>
                <a:latin typeface="Anaheim"/>
                <a:ea typeface="Anaheim"/>
                <a:cs typeface="Anaheim"/>
                <a:sym typeface="Anaheim"/>
              </a:rPr>
              <a:t>BigInteger</a:t>
            </a:r>
            <a:endParaRPr>
              <a:solidFill>
                <a:schemeClr val="lt1"/>
              </a:solidFill>
              <a:latin typeface="Anaheim"/>
              <a:ea typeface="Anaheim"/>
              <a:cs typeface="Anaheim"/>
              <a:sym typeface="Anaheim"/>
            </a:endParaRPr>
          </a:p>
          <a:p>
            <a:pPr indent="0" lvl="0" marL="0" rtl="0" algn="ctr">
              <a:spcBef>
                <a:spcPts val="1200"/>
              </a:spcBef>
              <a:spcAft>
                <a:spcPts val="0"/>
              </a:spcAft>
              <a:buNone/>
            </a:pPr>
            <a:r>
              <a:t/>
            </a:r>
            <a:endParaRPr>
              <a:solidFill>
                <a:schemeClr val="lt1"/>
              </a:solidFill>
              <a:latin typeface="Anaheim"/>
              <a:ea typeface="Anaheim"/>
              <a:cs typeface="Anaheim"/>
              <a:sym typeface="Anaheim"/>
            </a:endParaRPr>
          </a:p>
        </p:txBody>
      </p:sp>
      <p:sp>
        <p:nvSpPr>
          <p:cNvPr id="883" name="Google Shape;883;p64"/>
          <p:cNvSpPr/>
          <p:nvPr/>
        </p:nvSpPr>
        <p:spPr>
          <a:xfrm>
            <a:off x="383548" y="294908"/>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4"/>
          <p:cNvSpPr/>
          <p:nvPr/>
        </p:nvSpPr>
        <p:spPr>
          <a:xfrm>
            <a:off x="230197" y="708984"/>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4"/>
          <p:cNvSpPr/>
          <p:nvPr/>
        </p:nvSpPr>
        <p:spPr>
          <a:xfrm>
            <a:off x="8719355" y="4855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4"/>
          <p:cNvSpPr/>
          <p:nvPr/>
        </p:nvSpPr>
        <p:spPr>
          <a:xfrm>
            <a:off x="8097451" y="2143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4"/>
          <p:cNvSpPr/>
          <p:nvPr/>
        </p:nvSpPr>
        <p:spPr>
          <a:xfrm>
            <a:off x="8097451" y="6918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4"/>
          <p:cNvSpPr/>
          <p:nvPr/>
        </p:nvSpPr>
        <p:spPr>
          <a:xfrm>
            <a:off x="8621321" y="8768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4"/>
          <p:cNvSpPr/>
          <p:nvPr/>
        </p:nvSpPr>
        <p:spPr>
          <a:xfrm>
            <a:off x="8413753" y="3122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4"/>
          <p:cNvSpPr txBox="1"/>
          <p:nvPr>
            <p:ph idx="4294967295" type="title"/>
          </p:nvPr>
        </p:nvSpPr>
        <p:spPr>
          <a:xfrm>
            <a:off x="2524800" y="214375"/>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Supported Data types</a:t>
            </a:r>
            <a:endParaRPr>
              <a:solidFill>
                <a:schemeClr val="dk2"/>
              </a:solidFill>
            </a:endParaRPr>
          </a:p>
        </p:txBody>
      </p:sp>
      <p:sp>
        <p:nvSpPr>
          <p:cNvPr id="891" name="Google Shape;891;p64"/>
          <p:cNvSpPr txBox="1"/>
          <p:nvPr/>
        </p:nvSpPr>
        <p:spPr>
          <a:xfrm>
            <a:off x="4410250" y="2109200"/>
            <a:ext cx="2784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Det finns begränsningar, här är en lista av datatyper som stöds ‘out of the box’</a:t>
            </a:r>
            <a:endParaRPr>
              <a:solidFill>
                <a:schemeClr val="lt1"/>
              </a:solidFill>
              <a:latin typeface="Anaheim"/>
              <a:ea typeface="Anaheim"/>
              <a:cs typeface="Anaheim"/>
              <a:sym typeface="Anaheim"/>
            </a:endParaRPr>
          </a:p>
        </p:txBody>
      </p:sp>
      <p:sp>
        <p:nvSpPr>
          <p:cNvPr id="892" name="Google Shape;892;p64"/>
          <p:cNvSpPr/>
          <p:nvPr/>
        </p:nvSpPr>
        <p:spPr>
          <a:xfrm>
            <a:off x="358600" y="1547150"/>
            <a:ext cx="1936500" cy="3248100"/>
          </a:xfrm>
          <a:prstGeom prst="rect">
            <a:avLst/>
          </a:prstGeom>
          <a:solidFill>
            <a:srgbClr val="1B1464">
              <a:alpha val="3137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4"/>
          <p:cNvSpPr txBox="1"/>
          <p:nvPr/>
        </p:nvSpPr>
        <p:spPr>
          <a:xfrm>
            <a:off x="307350" y="1208450"/>
            <a:ext cx="193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1AFEF"/>
                </a:solidFill>
                <a:latin typeface="Overpass Mono Light"/>
                <a:ea typeface="Overpass Mono Light"/>
                <a:cs typeface="Overpass Mono Light"/>
                <a:sym typeface="Overpass Mono Light"/>
              </a:rPr>
              <a:t>Supported Data types</a:t>
            </a:r>
            <a:endParaRPr i="1" sz="1000">
              <a:solidFill>
                <a:srgbClr val="61AFEF"/>
              </a:solidFill>
              <a:latin typeface="Overpass Mono Light"/>
              <a:ea typeface="Overpass Mono Light"/>
              <a:cs typeface="Overpass Mono Light"/>
              <a:sym typeface="Overpass Mono Light"/>
            </a:endParaRPr>
          </a:p>
        </p:txBody>
      </p:sp>
      <p:cxnSp>
        <p:nvCxnSpPr>
          <p:cNvPr id="894" name="Google Shape;894;p64"/>
          <p:cNvCxnSpPr/>
          <p:nvPr/>
        </p:nvCxnSpPr>
        <p:spPr>
          <a:xfrm rot="10800000">
            <a:off x="2745850" y="2387450"/>
            <a:ext cx="1664400" cy="137400"/>
          </a:xfrm>
          <a:prstGeom prst="straightConnector1">
            <a:avLst/>
          </a:prstGeom>
          <a:noFill/>
          <a:ln cap="flat" cmpd="sng" w="9525">
            <a:solidFill>
              <a:schemeClr val="dk2"/>
            </a:solidFill>
            <a:prstDash val="solid"/>
            <a:round/>
            <a:headEnd len="med" w="med" type="none"/>
            <a:tailEnd len="med" w="med" type="triangle"/>
          </a:ln>
        </p:spPr>
      </p:cxnSp>
      <p:sp>
        <p:nvSpPr>
          <p:cNvPr id="895" name="Google Shape;895;p64"/>
          <p:cNvSpPr txBox="1"/>
          <p:nvPr/>
        </p:nvSpPr>
        <p:spPr>
          <a:xfrm>
            <a:off x="2377075" y="4400700"/>
            <a:ext cx="18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1AFEF"/>
                </a:solidFill>
                <a:latin typeface="Anaheim"/>
                <a:ea typeface="Anaheim"/>
                <a:cs typeface="Anaheim"/>
                <a:sym typeface="Anaheim"/>
              </a:rPr>
              <a:t>No Arrays</a:t>
            </a:r>
            <a:endParaRPr i="1">
              <a:solidFill>
                <a:srgbClr val="61AFEF"/>
              </a:solidFill>
              <a:latin typeface="Anaheim"/>
              <a:ea typeface="Anaheim"/>
              <a:cs typeface="Anaheim"/>
              <a:sym typeface="Anaheim"/>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5"/>
          <p:cNvSpPr txBox="1"/>
          <p:nvPr>
            <p:ph idx="1" type="body"/>
          </p:nvPr>
        </p:nvSpPr>
        <p:spPr>
          <a:xfrm>
            <a:off x="5060375" y="1973025"/>
            <a:ext cx="37866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Arial"/>
                <a:ea typeface="Arial"/>
                <a:cs typeface="Arial"/>
                <a:sym typeface="Arial"/>
              </a:rPr>
              <a:t>Märk av att vi har markerat ‘id’ som en </a:t>
            </a:r>
            <a:r>
              <a:rPr lang="en" sz="1100">
                <a:solidFill>
                  <a:srgbClr val="FFC66D"/>
                </a:solidFill>
                <a:latin typeface="Arial"/>
                <a:ea typeface="Arial"/>
                <a:cs typeface="Arial"/>
                <a:sym typeface="Arial"/>
              </a:rPr>
              <a:t>primär nyckel</a:t>
            </a:r>
            <a:r>
              <a:rPr lang="en" sz="1100">
                <a:latin typeface="Arial"/>
                <a:ea typeface="Arial"/>
                <a:cs typeface="Arial"/>
                <a:sym typeface="Arial"/>
              </a:rPr>
              <a:t>.</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Detta kommer då </a:t>
            </a:r>
            <a:r>
              <a:rPr lang="en" sz="1100">
                <a:latin typeface="Arial"/>
                <a:ea typeface="Arial"/>
                <a:cs typeface="Arial"/>
                <a:sym typeface="Arial"/>
              </a:rPr>
              <a:t>kännetecknas</a:t>
            </a:r>
            <a:r>
              <a:rPr lang="en" sz="1100">
                <a:latin typeface="Arial"/>
                <a:ea typeface="Arial"/>
                <a:cs typeface="Arial"/>
                <a:sym typeface="Arial"/>
              </a:rPr>
              <a:t> som en </a:t>
            </a:r>
            <a:r>
              <a:rPr lang="en" sz="1100">
                <a:solidFill>
                  <a:srgbClr val="EF596F"/>
                </a:solidFill>
                <a:latin typeface="Arial"/>
                <a:ea typeface="Arial"/>
                <a:cs typeface="Arial"/>
                <a:sym typeface="Arial"/>
              </a:rPr>
              <a:t>identifikation</a:t>
            </a:r>
            <a:r>
              <a:rPr lang="en" sz="1100">
                <a:latin typeface="Arial"/>
                <a:ea typeface="Arial"/>
                <a:cs typeface="Arial"/>
                <a:sym typeface="Arial"/>
              </a:rPr>
              <a:t> för vårt objekt.</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Två objekt kan ha samma värden, men de har olika idn’t!</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Märk av att vi har en konstruktor, men den inkluderar inte ett id. </a:t>
            </a:r>
            <a:br>
              <a:rPr lang="en" sz="1100">
                <a:latin typeface="Arial"/>
                <a:ea typeface="Arial"/>
                <a:cs typeface="Arial"/>
                <a:sym typeface="Arial"/>
              </a:rPr>
            </a:br>
            <a:r>
              <a:rPr lang="en" sz="1100">
                <a:latin typeface="Arial"/>
                <a:ea typeface="Arial"/>
                <a:cs typeface="Arial"/>
                <a:sym typeface="Arial"/>
              </a:rPr>
              <a:t>Vi markerar den med </a:t>
            </a:r>
            <a:r>
              <a:rPr lang="en" sz="1100">
                <a:solidFill>
                  <a:srgbClr val="D19A66"/>
                </a:solidFill>
                <a:latin typeface="Arial"/>
                <a:ea typeface="Arial"/>
                <a:cs typeface="Arial"/>
                <a:sym typeface="Arial"/>
              </a:rPr>
              <a:t>autoGenerate</a:t>
            </a:r>
            <a:r>
              <a:rPr lang="en" sz="1100">
                <a:latin typeface="Arial"/>
                <a:ea typeface="Arial"/>
                <a:cs typeface="Arial"/>
                <a:sym typeface="Arial"/>
              </a:rPr>
              <a:t> = </a:t>
            </a:r>
            <a:r>
              <a:rPr lang="en" sz="1100">
                <a:solidFill>
                  <a:srgbClr val="D55FDE"/>
                </a:solidFill>
                <a:latin typeface="Arial"/>
                <a:ea typeface="Arial"/>
                <a:cs typeface="Arial"/>
                <a:sym typeface="Arial"/>
              </a:rPr>
              <a:t>true</a:t>
            </a:r>
            <a:r>
              <a:rPr lang="en" sz="1100">
                <a:latin typeface="Arial"/>
                <a:ea typeface="Arial"/>
                <a:cs typeface="Arial"/>
                <a:sym typeface="Arial"/>
              </a:rPr>
              <a:t> så att ROOM sköter id åt oss!</a:t>
            </a:r>
            <a:endParaRPr sz="1100">
              <a:latin typeface="Arial"/>
              <a:ea typeface="Arial"/>
              <a:cs typeface="Arial"/>
              <a:sym typeface="Arial"/>
            </a:endParaRPr>
          </a:p>
        </p:txBody>
      </p:sp>
      <p:sp>
        <p:nvSpPr>
          <p:cNvPr id="901" name="Google Shape;901;p65"/>
          <p:cNvSpPr txBox="1"/>
          <p:nvPr>
            <p:ph type="title"/>
          </p:nvPr>
        </p:nvSpPr>
        <p:spPr>
          <a:xfrm>
            <a:off x="5060375" y="1256550"/>
            <a:ext cx="37407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Ett objekt</a:t>
            </a:r>
            <a:endParaRPr sz="2500"/>
          </a:p>
        </p:txBody>
      </p:sp>
      <p:sp>
        <p:nvSpPr>
          <p:cNvPr id="902" name="Google Shape;902;p65"/>
          <p:cNvSpPr/>
          <p:nvPr/>
        </p:nvSpPr>
        <p:spPr>
          <a:xfrm>
            <a:off x="1084789" y="1736376"/>
            <a:ext cx="206128" cy="54803"/>
          </a:xfrm>
          <a:custGeom>
            <a:rect b="b" l="l" r="r" t="t"/>
            <a:pathLst>
              <a:path extrusionOk="0" h="3037" w="11423">
                <a:moveTo>
                  <a:pt x="3928" y="1"/>
                </a:moveTo>
                <a:cubicBezTo>
                  <a:pt x="3519" y="1"/>
                  <a:pt x="3061" y="121"/>
                  <a:pt x="2916" y="266"/>
                </a:cubicBezTo>
                <a:lnTo>
                  <a:pt x="169" y="2748"/>
                </a:lnTo>
                <a:cubicBezTo>
                  <a:pt x="0" y="2916"/>
                  <a:pt x="217" y="3013"/>
                  <a:pt x="627" y="3013"/>
                </a:cubicBezTo>
                <a:lnTo>
                  <a:pt x="7808" y="3037"/>
                </a:lnTo>
                <a:cubicBezTo>
                  <a:pt x="8242" y="3037"/>
                  <a:pt x="8700" y="2916"/>
                  <a:pt x="8844" y="2772"/>
                </a:cubicBezTo>
                <a:lnTo>
                  <a:pt x="11278" y="266"/>
                </a:lnTo>
                <a:cubicBezTo>
                  <a:pt x="11423" y="121"/>
                  <a:pt x="11206" y="1"/>
                  <a:pt x="1079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5"/>
          <p:cNvSpPr/>
          <p:nvPr/>
        </p:nvSpPr>
        <p:spPr>
          <a:xfrm>
            <a:off x="1268288" y="1736376"/>
            <a:ext cx="198315" cy="54803"/>
          </a:xfrm>
          <a:custGeom>
            <a:rect b="b" l="l" r="r" t="t"/>
            <a:pathLst>
              <a:path extrusionOk="0" h="3037" w="10990">
                <a:moveTo>
                  <a:pt x="3495" y="1"/>
                </a:moveTo>
                <a:cubicBezTo>
                  <a:pt x="3085" y="1"/>
                  <a:pt x="2651" y="121"/>
                  <a:pt x="2507" y="266"/>
                </a:cubicBezTo>
                <a:lnTo>
                  <a:pt x="121" y="2772"/>
                </a:lnTo>
                <a:cubicBezTo>
                  <a:pt x="1" y="2916"/>
                  <a:pt x="217" y="3037"/>
                  <a:pt x="651" y="3037"/>
                </a:cubicBezTo>
                <a:lnTo>
                  <a:pt x="7832" y="3037"/>
                </a:lnTo>
                <a:cubicBezTo>
                  <a:pt x="8242" y="3037"/>
                  <a:pt x="8676" y="2916"/>
                  <a:pt x="8796" y="2772"/>
                </a:cubicBezTo>
                <a:lnTo>
                  <a:pt x="10869" y="266"/>
                </a:lnTo>
                <a:cubicBezTo>
                  <a:pt x="10989" y="121"/>
                  <a:pt x="10772" y="1"/>
                  <a:pt x="1036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5"/>
          <p:cNvSpPr/>
          <p:nvPr/>
        </p:nvSpPr>
        <p:spPr>
          <a:xfrm>
            <a:off x="1451355" y="1736376"/>
            <a:ext cx="191349" cy="54803"/>
          </a:xfrm>
          <a:custGeom>
            <a:rect b="b" l="l" r="r" t="t"/>
            <a:pathLst>
              <a:path extrusionOk="0" h="3037" w="10604">
                <a:moveTo>
                  <a:pt x="3085" y="1"/>
                </a:moveTo>
                <a:cubicBezTo>
                  <a:pt x="2675" y="1"/>
                  <a:pt x="2242" y="121"/>
                  <a:pt x="2121" y="266"/>
                </a:cubicBezTo>
                <a:lnTo>
                  <a:pt x="121" y="2772"/>
                </a:lnTo>
                <a:cubicBezTo>
                  <a:pt x="1" y="2916"/>
                  <a:pt x="242" y="3037"/>
                  <a:pt x="675" y="3037"/>
                </a:cubicBezTo>
                <a:lnTo>
                  <a:pt x="7856" y="3037"/>
                </a:lnTo>
                <a:cubicBezTo>
                  <a:pt x="8266" y="3037"/>
                  <a:pt x="8700" y="2916"/>
                  <a:pt x="8796" y="2772"/>
                </a:cubicBezTo>
                <a:lnTo>
                  <a:pt x="10507" y="290"/>
                </a:lnTo>
                <a:cubicBezTo>
                  <a:pt x="10604" y="121"/>
                  <a:pt x="10339" y="1"/>
                  <a:pt x="995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5"/>
          <p:cNvSpPr/>
          <p:nvPr/>
        </p:nvSpPr>
        <p:spPr>
          <a:xfrm>
            <a:off x="1016073" y="1798992"/>
            <a:ext cx="290940" cy="54803"/>
          </a:xfrm>
          <a:custGeom>
            <a:rect b="b" l="l" r="r" t="t"/>
            <a:pathLst>
              <a:path extrusionOk="0" h="3037" w="16123">
                <a:moveTo>
                  <a:pt x="3977" y="1"/>
                </a:moveTo>
                <a:cubicBezTo>
                  <a:pt x="3543" y="1"/>
                  <a:pt x="3061" y="121"/>
                  <a:pt x="2917" y="266"/>
                </a:cubicBezTo>
                <a:lnTo>
                  <a:pt x="170" y="2748"/>
                </a:lnTo>
                <a:cubicBezTo>
                  <a:pt x="1" y="2916"/>
                  <a:pt x="242" y="3037"/>
                  <a:pt x="676" y="3037"/>
                </a:cubicBezTo>
                <a:lnTo>
                  <a:pt x="12676" y="3037"/>
                </a:lnTo>
                <a:cubicBezTo>
                  <a:pt x="13110" y="3037"/>
                  <a:pt x="13568" y="2916"/>
                  <a:pt x="13712" y="2772"/>
                </a:cubicBezTo>
                <a:lnTo>
                  <a:pt x="16002" y="266"/>
                </a:lnTo>
                <a:cubicBezTo>
                  <a:pt x="16122" y="121"/>
                  <a:pt x="15881" y="1"/>
                  <a:pt x="1547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5"/>
          <p:cNvSpPr/>
          <p:nvPr/>
        </p:nvSpPr>
        <p:spPr>
          <a:xfrm>
            <a:off x="1286983" y="1798992"/>
            <a:ext cx="203530" cy="54803"/>
          </a:xfrm>
          <a:custGeom>
            <a:rect b="b" l="l" r="r" t="t"/>
            <a:pathLst>
              <a:path extrusionOk="0" h="3037" w="11279">
                <a:moveTo>
                  <a:pt x="3374" y="1"/>
                </a:moveTo>
                <a:cubicBezTo>
                  <a:pt x="2941" y="1"/>
                  <a:pt x="2483" y="121"/>
                  <a:pt x="2362" y="266"/>
                </a:cubicBezTo>
                <a:lnTo>
                  <a:pt x="121" y="2772"/>
                </a:lnTo>
                <a:cubicBezTo>
                  <a:pt x="1" y="2916"/>
                  <a:pt x="242" y="3037"/>
                  <a:pt x="700" y="3037"/>
                </a:cubicBezTo>
                <a:lnTo>
                  <a:pt x="8242" y="3037"/>
                </a:lnTo>
                <a:cubicBezTo>
                  <a:pt x="8676" y="3037"/>
                  <a:pt x="9134" y="2916"/>
                  <a:pt x="9230" y="2772"/>
                </a:cubicBezTo>
                <a:lnTo>
                  <a:pt x="11158" y="266"/>
                </a:lnTo>
                <a:cubicBezTo>
                  <a:pt x="11278" y="121"/>
                  <a:pt x="11013" y="1"/>
                  <a:pt x="10580"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5"/>
          <p:cNvSpPr/>
          <p:nvPr/>
        </p:nvSpPr>
        <p:spPr>
          <a:xfrm>
            <a:off x="807798" y="1989024"/>
            <a:ext cx="326145" cy="54803"/>
          </a:xfrm>
          <a:custGeom>
            <a:rect b="b" l="l" r="r" t="t"/>
            <a:pathLst>
              <a:path extrusionOk="0" h="3037" w="18074">
                <a:moveTo>
                  <a:pt x="4073" y="0"/>
                </a:moveTo>
                <a:cubicBezTo>
                  <a:pt x="3591" y="0"/>
                  <a:pt x="3060" y="97"/>
                  <a:pt x="2892" y="265"/>
                </a:cubicBezTo>
                <a:lnTo>
                  <a:pt x="145" y="2747"/>
                </a:lnTo>
                <a:cubicBezTo>
                  <a:pt x="0" y="2892"/>
                  <a:pt x="265" y="3013"/>
                  <a:pt x="771" y="3013"/>
                </a:cubicBezTo>
                <a:lnTo>
                  <a:pt x="14507" y="3037"/>
                </a:lnTo>
                <a:cubicBezTo>
                  <a:pt x="15013" y="3037"/>
                  <a:pt x="15519" y="2916"/>
                  <a:pt x="15664" y="2772"/>
                </a:cubicBezTo>
                <a:lnTo>
                  <a:pt x="17929" y="265"/>
                </a:lnTo>
                <a:cubicBezTo>
                  <a:pt x="18073" y="121"/>
                  <a:pt x="17784" y="0"/>
                  <a:pt x="1730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5"/>
          <p:cNvSpPr/>
          <p:nvPr/>
        </p:nvSpPr>
        <p:spPr>
          <a:xfrm>
            <a:off x="1117396" y="1989024"/>
            <a:ext cx="227439" cy="54803"/>
          </a:xfrm>
          <a:custGeom>
            <a:rect b="b" l="l" r="r" t="t"/>
            <a:pathLst>
              <a:path extrusionOk="0" h="3037" w="12604">
                <a:moveTo>
                  <a:pt x="3495" y="0"/>
                </a:moveTo>
                <a:cubicBezTo>
                  <a:pt x="3013" y="0"/>
                  <a:pt x="2507" y="121"/>
                  <a:pt x="2362" y="265"/>
                </a:cubicBezTo>
                <a:lnTo>
                  <a:pt x="145" y="2772"/>
                </a:lnTo>
                <a:cubicBezTo>
                  <a:pt x="1" y="2916"/>
                  <a:pt x="314" y="3037"/>
                  <a:pt x="820" y="3037"/>
                </a:cubicBezTo>
                <a:lnTo>
                  <a:pt x="9447" y="3037"/>
                </a:lnTo>
                <a:cubicBezTo>
                  <a:pt x="9953" y="3037"/>
                  <a:pt x="10459" y="2916"/>
                  <a:pt x="10579" y="2772"/>
                </a:cubicBezTo>
                <a:lnTo>
                  <a:pt x="12483" y="265"/>
                </a:lnTo>
                <a:cubicBezTo>
                  <a:pt x="12604" y="121"/>
                  <a:pt x="12290" y="0"/>
                  <a:pt x="1180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5"/>
          <p:cNvSpPr/>
          <p:nvPr/>
        </p:nvSpPr>
        <p:spPr>
          <a:xfrm>
            <a:off x="947376" y="1861608"/>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5"/>
          <p:cNvSpPr/>
          <p:nvPr/>
        </p:nvSpPr>
        <p:spPr>
          <a:xfrm>
            <a:off x="1347867" y="1861608"/>
            <a:ext cx="206994" cy="55254"/>
          </a:xfrm>
          <a:custGeom>
            <a:rect b="b" l="l" r="r" t="t"/>
            <a:pathLst>
              <a:path extrusionOk="0" h="3062" w="11471">
                <a:moveTo>
                  <a:pt x="3157" y="1"/>
                </a:moveTo>
                <a:cubicBezTo>
                  <a:pt x="2723" y="1"/>
                  <a:pt x="2266" y="121"/>
                  <a:pt x="2145" y="266"/>
                </a:cubicBezTo>
                <a:lnTo>
                  <a:pt x="121" y="2772"/>
                </a:lnTo>
                <a:cubicBezTo>
                  <a:pt x="0" y="2917"/>
                  <a:pt x="290" y="3037"/>
                  <a:pt x="747" y="3037"/>
                </a:cubicBezTo>
                <a:lnTo>
                  <a:pt x="8651" y="3061"/>
                </a:lnTo>
                <a:cubicBezTo>
                  <a:pt x="9109" y="3061"/>
                  <a:pt x="9567" y="2941"/>
                  <a:pt x="9664" y="2772"/>
                </a:cubicBezTo>
                <a:lnTo>
                  <a:pt x="11374" y="290"/>
                </a:lnTo>
                <a:cubicBezTo>
                  <a:pt x="11471" y="145"/>
                  <a:pt x="11206" y="25"/>
                  <a:pt x="10748" y="25"/>
                </a:cubicBezTo>
                <a:lnTo>
                  <a:pt x="3157"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5"/>
          <p:cNvSpPr/>
          <p:nvPr/>
        </p:nvSpPr>
        <p:spPr>
          <a:xfrm>
            <a:off x="417138" y="2769550"/>
            <a:ext cx="4520100" cy="23094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5"/>
          <p:cNvSpPr/>
          <p:nvPr/>
        </p:nvSpPr>
        <p:spPr>
          <a:xfrm>
            <a:off x="877362" y="1925542"/>
            <a:ext cx="547052" cy="54803"/>
          </a:xfrm>
          <a:custGeom>
            <a:rect b="b" l="l" r="r" t="t"/>
            <a:pathLst>
              <a:path extrusionOk="0" h="3037" w="30316">
                <a:moveTo>
                  <a:pt x="4049" y="0"/>
                </a:moveTo>
                <a:cubicBezTo>
                  <a:pt x="3567" y="0"/>
                  <a:pt x="3061" y="96"/>
                  <a:pt x="2917" y="265"/>
                </a:cubicBezTo>
                <a:lnTo>
                  <a:pt x="169" y="2747"/>
                </a:lnTo>
                <a:cubicBezTo>
                  <a:pt x="1" y="2892"/>
                  <a:pt x="266" y="3012"/>
                  <a:pt x="748" y="3012"/>
                </a:cubicBezTo>
                <a:lnTo>
                  <a:pt x="27255" y="3036"/>
                </a:lnTo>
                <a:cubicBezTo>
                  <a:pt x="27761" y="3036"/>
                  <a:pt x="28243" y="2916"/>
                  <a:pt x="28340" y="2771"/>
                </a:cubicBezTo>
                <a:lnTo>
                  <a:pt x="30195" y="265"/>
                </a:lnTo>
                <a:cubicBezTo>
                  <a:pt x="30316" y="121"/>
                  <a:pt x="30026" y="0"/>
                  <a:pt x="2954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5"/>
          <p:cNvSpPr/>
          <p:nvPr/>
        </p:nvSpPr>
        <p:spPr>
          <a:xfrm>
            <a:off x="1416997" y="1925542"/>
            <a:ext cx="210495" cy="55236"/>
          </a:xfrm>
          <a:custGeom>
            <a:rect b="b" l="l" r="r" t="t"/>
            <a:pathLst>
              <a:path extrusionOk="0" h="3061" w="11665">
                <a:moveTo>
                  <a:pt x="2941" y="0"/>
                </a:moveTo>
                <a:cubicBezTo>
                  <a:pt x="2483" y="0"/>
                  <a:pt x="2025" y="121"/>
                  <a:pt x="1905" y="265"/>
                </a:cubicBezTo>
                <a:lnTo>
                  <a:pt x="97" y="2771"/>
                </a:lnTo>
                <a:cubicBezTo>
                  <a:pt x="1" y="2916"/>
                  <a:pt x="290" y="3036"/>
                  <a:pt x="796" y="3036"/>
                </a:cubicBezTo>
                <a:lnTo>
                  <a:pt x="9038" y="3060"/>
                </a:lnTo>
                <a:cubicBezTo>
                  <a:pt x="9544" y="3060"/>
                  <a:pt x="10001" y="2940"/>
                  <a:pt x="10098" y="2795"/>
                </a:cubicBezTo>
                <a:lnTo>
                  <a:pt x="11592" y="289"/>
                </a:lnTo>
                <a:cubicBezTo>
                  <a:pt x="11664" y="145"/>
                  <a:pt x="11375" y="24"/>
                  <a:pt x="10893" y="24"/>
                </a:cubicBezTo>
                <a:lnTo>
                  <a:pt x="294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5"/>
          <p:cNvSpPr/>
          <p:nvPr/>
        </p:nvSpPr>
        <p:spPr>
          <a:xfrm>
            <a:off x="264738" y="2617150"/>
            <a:ext cx="4520100" cy="23094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5"/>
          <p:cNvSpPr txBox="1"/>
          <p:nvPr/>
        </p:nvSpPr>
        <p:spPr>
          <a:xfrm>
            <a:off x="288000" y="2552650"/>
            <a:ext cx="4473600" cy="25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import </a:t>
            </a:r>
            <a:r>
              <a:rPr lang="en" sz="1100">
                <a:solidFill>
                  <a:srgbClr val="BBBBBB"/>
                </a:solidFill>
                <a:latin typeface="Courier New"/>
                <a:ea typeface="Courier New"/>
                <a:cs typeface="Courier New"/>
                <a:sym typeface="Courier New"/>
              </a:rPr>
              <a:t>androidx.room.</a:t>
            </a:r>
            <a:r>
              <a:rPr i="1" lang="en" sz="1100">
                <a:solidFill>
                  <a:srgbClr val="E5C07B"/>
                </a:solidFill>
                <a:latin typeface="Courier New"/>
                <a:ea typeface="Courier New"/>
                <a:cs typeface="Courier New"/>
                <a:sym typeface="Courier New"/>
              </a:rPr>
              <a:t>Entity</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import </a:t>
            </a:r>
            <a:r>
              <a:rPr lang="en" sz="1100">
                <a:solidFill>
                  <a:srgbClr val="BBBBBB"/>
                </a:solidFill>
                <a:latin typeface="Courier New"/>
                <a:ea typeface="Courier New"/>
                <a:cs typeface="Courier New"/>
                <a:sym typeface="Courier New"/>
              </a:rPr>
              <a:t>androidx.room.</a:t>
            </a:r>
            <a:r>
              <a:rPr i="1" lang="en" sz="1100">
                <a:solidFill>
                  <a:srgbClr val="E5C07B"/>
                </a:solidFill>
                <a:latin typeface="Courier New"/>
                <a:ea typeface="Courier New"/>
                <a:cs typeface="Courier New"/>
                <a:sym typeface="Courier New"/>
              </a:rPr>
              <a:t>PrimaryKey</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E5C07B"/>
                </a:solidFill>
                <a:latin typeface="Courier New"/>
                <a:ea typeface="Courier New"/>
                <a:cs typeface="Courier New"/>
                <a:sym typeface="Courier New"/>
              </a:rPr>
              <a:t>@Entity</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data class </a:t>
            </a:r>
            <a:r>
              <a:rPr lang="en" sz="1100">
                <a:solidFill>
                  <a:srgbClr val="E5C07B"/>
                </a:solidFill>
                <a:latin typeface="Courier New"/>
                <a:ea typeface="Courier New"/>
                <a:cs typeface="Courier New"/>
                <a:sym typeface="Courier New"/>
              </a:rPr>
              <a:t>User</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var </a:t>
            </a:r>
            <a:r>
              <a:rPr i="1" lang="en" sz="1100">
                <a:solidFill>
                  <a:srgbClr val="BBBBBB"/>
                </a:solidFill>
                <a:latin typeface="Courier New"/>
                <a:ea typeface="Courier New"/>
                <a:cs typeface="Courier New"/>
                <a:sym typeface="Courier New"/>
              </a:rPr>
              <a:t>name</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String</a:t>
            </a:r>
            <a:r>
              <a:rPr lang="en" sz="1100">
                <a:solidFill>
                  <a:srgbClr val="BBBBBB"/>
                </a:solidFill>
                <a:latin typeface="Courier New"/>
                <a:ea typeface="Courier New"/>
                <a:cs typeface="Courier New"/>
                <a:sym typeface="Courier New"/>
              </a:rPr>
              <a:t>,</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var </a:t>
            </a:r>
            <a:r>
              <a:rPr i="1" lang="en" sz="1100">
                <a:solidFill>
                  <a:srgbClr val="BBBBBB"/>
                </a:solidFill>
                <a:latin typeface="Courier New"/>
                <a:ea typeface="Courier New"/>
                <a:cs typeface="Courier New"/>
                <a:sym typeface="Courier New"/>
              </a:rPr>
              <a:t>age</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Int</a:t>
            </a:r>
            <a:endParaRPr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5C07B"/>
                </a:solidFill>
                <a:latin typeface="Courier New"/>
                <a:ea typeface="Courier New"/>
                <a:cs typeface="Courier New"/>
                <a:sym typeface="Courier New"/>
              </a:rPr>
              <a:t>   </a:t>
            </a:r>
            <a:r>
              <a:rPr lang="en" sz="1100">
                <a:solidFill>
                  <a:srgbClr val="E8BA36"/>
                </a:solidFill>
                <a:latin typeface="Courier New"/>
                <a:ea typeface="Courier New"/>
                <a:cs typeface="Courier New"/>
                <a:sym typeface="Courier New"/>
              </a:rPr>
              <a:t>)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@PrimaryKey</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autoGenerate = </a:t>
            </a:r>
            <a:r>
              <a:rPr i="1" lang="en" sz="1100">
                <a:solidFill>
                  <a:srgbClr val="D55FDE"/>
                </a:solidFill>
                <a:latin typeface="Courier New"/>
                <a:ea typeface="Courier New"/>
                <a:cs typeface="Courier New"/>
                <a:sym typeface="Courier New"/>
              </a:rPr>
              <a:t>true</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var </a:t>
            </a:r>
            <a:r>
              <a:rPr lang="en" sz="1100">
                <a:solidFill>
                  <a:srgbClr val="EF596F"/>
                </a:solidFill>
                <a:latin typeface="Courier New"/>
                <a:ea typeface="Courier New"/>
                <a:cs typeface="Courier New"/>
                <a:sym typeface="Courier New"/>
              </a:rPr>
              <a:t>id</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Long</a:t>
            </a:r>
            <a:r>
              <a:rPr lang="en" sz="1100">
                <a:solidFill>
                  <a:srgbClr val="BBBBBB"/>
                </a:solidFill>
                <a:latin typeface="Courier New"/>
                <a:ea typeface="Courier New"/>
                <a:cs typeface="Courier New"/>
                <a:sym typeface="Courier New"/>
              </a:rPr>
              <a:t>? = </a:t>
            </a:r>
            <a:r>
              <a:rPr i="1" lang="en" sz="1100">
                <a:solidFill>
                  <a:srgbClr val="D55FDE"/>
                </a:solidFill>
                <a:latin typeface="Courier New"/>
                <a:ea typeface="Courier New"/>
                <a:cs typeface="Courier New"/>
                <a:sym typeface="Courier New"/>
              </a:rPr>
              <a:t>null</a:t>
            </a:r>
            <a:endParaRPr i="1" sz="1100">
              <a:solidFill>
                <a:srgbClr val="D55FDE"/>
              </a:solidFill>
              <a:latin typeface="Courier New"/>
              <a:ea typeface="Courier New"/>
              <a:cs typeface="Courier New"/>
              <a:sym typeface="Courier New"/>
            </a:endParaRPr>
          </a:p>
          <a:p>
            <a:pPr indent="0" lvl="0" marL="0" rtl="0" algn="l">
              <a:spcBef>
                <a:spcPts val="0"/>
              </a:spcBef>
              <a:spcAft>
                <a:spcPts val="0"/>
              </a:spcAft>
              <a:buNone/>
            </a:pPr>
            <a:r>
              <a:t/>
            </a:r>
            <a:endParaRPr i="1" sz="1100">
              <a:solidFill>
                <a:srgbClr val="D55FDE"/>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a:t>
            </a:r>
            <a:endParaRPr i="1" sz="1100">
              <a:solidFill>
                <a:srgbClr val="D55FDE"/>
              </a:solidFill>
              <a:latin typeface="Courier New"/>
              <a:ea typeface="Courier New"/>
              <a:cs typeface="Courier New"/>
              <a:sym typeface="Courier New"/>
            </a:endParaRPr>
          </a:p>
        </p:txBody>
      </p:sp>
      <p:pic>
        <p:nvPicPr>
          <p:cNvPr id="916" name="Google Shape;916;p65"/>
          <p:cNvPicPr preferRelativeResize="0"/>
          <p:nvPr/>
        </p:nvPicPr>
        <p:blipFill rotWithShape="1">
          <a:blip r:embed="rId3">
            <a:alphaModFix/>
          </a:blip>
          <a:srcRect b="0" l="0" r="0" t="5015"/>
          <a:stretch/>
        </p:blipFill>
        <p:spPr>
          <a:xfrm>
            <a:off x="235250" y="1540061"/>
            <a:ext cx="2307001" cy="95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0" name="Shape 920"/>
        <p:cNvGrpSpPr/>
        <p:nvPr/>
      </p:nvGrpSpPr>
      <p:grpSpPr>
        <a:xfrm>
          <a:off x="0" y="0"/>
          <a:ext cx="0" cy="0"/>
          <a:chOff x="0" y="0"/>
          <a:chExt cx="0" cy="0"/>
        </a:xfrm>
      </p:grpSpPr>
      <p:sp>
        <p:nvSpPr>
          <p:cNvPr id="921" name="Google Shape;921;p66"/>
          <p:cNvSpPr txBox="1"/>
          <p:nvPr>
            <p:ph type="title"/>
          </p:nvPr>
        </p:nvSpPr>
        <p:spPr>
          <a:xfrm>
            <a:off x="3633875" y="1012300"/>
            <a:ext cx="5412900" cy="1940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User DAO</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7"/>
          <p:cNvSpPr txBox="1"/>
          <p:nvPr>
            <p:ph idx="1" type="body"/>
          </p:nvPr>
        </p:nvSpPr>
        <p:spPr>
          <a:xfrm>
            <a:off x="5060375" y="1973025"/>
            <a:ext cx="37866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Arial"/>
                <a:ea typeface="Arial"/>
                <a:cs typeface="Arial"/>
                <a:sym typeface="Arial"/>
              </a:rPr>
              <a:t>DAO - Data Access Object</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Är en abstraktion av ett objekt som ligger närmre databasen.</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Detta så att vi gömmer fula queries från vår kod!</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Här definierar vi: Queries!</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solidFill>
                  <a:srgbClr val="FFC66D"/>
                </a:solidFill>
                <a:latin typeface="Arial"/>
                <a:ea typeface="Arial"/>
                <a:cs typeface="Arial"/>
                <a:sym typeface="Arial"/>
              </a:rPr>
              <a:t>@Insert</a:t>
            </a:r>
            <a:r>
              <a:rPr lang="en" sz="1100">
                <a:latin typeface="Arial"/>
                <a:ea typeface="Arial"/>
                <a:cs typeface="Arial"/>
                <a:sym typeface="Arial"/>
              </a:rPr>
              <a:t> = Inbyggd och färdig query för att spara data</a:t>
            </a:r>
            <a:endParaRPr sz="1100">
              <a:latin typeface="Arial"/>
              <a:ea typeface="Arial"/>
              <a:cs typeface="Arial"/>
              <a:sym typeface="Arial"/>
            </a:endParaRPr>
          </a:p>
          <a:p>
            <a:pPr indent="0" lvl="0" marL="0" rtl="0" algn="r">
              <a:spcBef>
                <a:spcPts val="0"/>
              </a:spcBef>
              <a:spcAft>
                <a:spcPts val="0"/>
              </a:spcAft>
              <a:buNone/>
            </a:pPr>
            <a:r>
              <a:rPr lang="en" sz="1100">
                <a:solidFill>
                  <a:srgbClr val="FFC66D"/>
                </a:solidFill>
                <a:latin typeface="Arial"/>
                <a:ea typeface="Arial"/>
                <a:cs typeface="Arial"/>
                <a:sym typeface="Arial"/>
              </a:rPr>
              <a:t>@Query() </a:t>
            </a:r>
            <a:r>
              <a:rPr lang="en" sz="1100">
                <a:latin typeface="Arial"/>
                <a:ea typeface="Arial"/>
                <a:cs typeface="Arial"/>
                <a:sym typeface="Arial"/>
              </a:rPr>
              <a:t>= Bygg din egen query!</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Flow används för coroutines (asynkront)</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p:txBody>
      </p:sp>
      <p:sp>
        <p:nvSpPr>
          <p:cNvPr id="927" name="Google Shape;927;p67"/>
          <p:cNvSpPr txBox="1"/>
          <p:nvPr>
            <p:ph type="title"/>
          </p:nvPr>
        </p:nvSpPr>
        <p:spPr>
          <a:xfrm>
            <a:off x="5060375" y="1256550"/>
            <a:ext cx="37407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UserDAO</a:t>
            </a:r>
            <a:endParaRPr sz="2500"/>
          </a:p>
        </p:txBody>
      </p:sp>
      <p:sp>
        <p:nvSpPr>
          <p:cNvPr id="928" name="Google Shape;928;p67"/>
          <p:cNvSpPr/>
          <p:nvPr/>
        </p:nvSpPr>
        <p:spPr>
          <a:xfrm>
            <a:off x="807798" y="1989024"/>
            <a:ext cx="326145" cy="54803"/>
          </a:xfrm>
          <a:custGeom>
            <a:rect b="b" l="l" r="r" t="t"/>
            <a:pathLst>
              <a:path extrusionOk="0" h="3037" w="18074">
                <a:moveTo>
                  <a:pt x="4073" y="0"/>
                </a:moveTo>
                <a:cubicBezTo>
                  <a:pt x="3591" y="0"/>
                  <a:pt x="3060" y="97"/>
                  <a:pt x="2892" y="265"/>
                </a:cubicBezTo>
                <a:lnTo>
                  <a:pt x="145" y="2747"/>
                </a:lnTo>
                <a:cubicBezTo>
                  <a:pt x="0" y="2892"/>
                  <a:pt x="265" y="3013"/>
                  <a:pt x="771" y="3013"/>
                </a:cubicBezTo>
                <a:lnTo>
                  <a:pt x="14507" y="3037"/>
                </a:lnTo>
                <a:cubicBezTo>
                  <a:pt x="15013" y="3037"/>
                  <a:pt x="15519" y="2916"/>
                  <a:pt x="15664" y="2772"/>
                </a:cubicBezTo>
                <a:lnTo>
                  <a:pt x="17929" y="265"/>
                </a:lnTo>
                <a:cubicBezTo>
                  <a:pt x="18073" y="121"/>
                  <a:pt x="17784" y="0"/>
                  <a:pt x="1730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7"/>
          <p:cNvSpPr/>
          <p:nvPr/>
        </p:nvSpPr>
        <p:spPr>
          <a:xfrm>
            <a:off x="1117396" y="1989024"/>
            <a:ext cx="227439" cy="54803"/>
          </a:xfrm>
          <a:custGeom>
            <a:rect b="b" l="l" r="r" t="t"/>
            <a:pathLst>
              <a:path extrusionOk="0" h="3037" w="12604">
                <a:moveTo>
                  <a:pt x="3495" y="0"/>
                </a:moveTo>
                <a:cubicBezTo>
                  <a:pt x="3013" y="0"/>
                  <a:pt x="2507" y="121"/>
                  <a:pt x="2362" y="265"/>
                </a:cubicBezTo>
                <a:lnTo>
                  <a:pt x="145" y="2772"/>
                </a:lnTo>
                <a:cubicBezTo>
                  <a:pt x="1" y="2916"/>
                  <a:pt x="314" y="3037"/>
                  <a:pt x="820" y="3037"/>
                </a:cubicBezTo>
                <a:lnTo>
                  <a:pt x="9447" y="3037"/>
                </a:lnTo>
                <a:cubicBezTo>
                  <a:pt x="9953" y="3037"/>
                  <a:pt x="10459" y="2916"/>
                  <a:pt x="10579" y="2772"/>
                </a:cubicBezTo>
                <a:lnTo>
                  <a:pt x="12483" y="265"/>
                </a:lnTo>
                <a:cubicBezTo>
                  <a:pt x="12604" y="121"/>
                  <a:pt x="12290" y="0"/>
                  <a:pt x="1180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7"/>
          <p:cNvSpPr/>
          <p:nvPr/>
        </p:nvSpPr>
        <p:spPr>
          <a:xfrm>
            <a:off x="947376" y="1861608"/>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7"/>
          <p:cNvSpPr/>
          <p:nvPr/>
        </p:nvSpPr>
        <p:spPr>
          <a:xfrm>
            <a:off x="1347867" y="1861608"/>
            <a:ext cx="206994" cy="55254"/>
          </a:xfrm>
          <a:custGeom>
            <a:rect b="b" l="l" r="r" t="t"/>
            <a:pathLst>
              <a:path extrusionOk="0" h="3062" w="11471">
                <a:moveTo>
                  <a:pt x="3157" y="1"/>
                </a:moveTo>
                <a:cubicBezTo>
                  <a:pt x="2723" y="1"/>
                  <a:pt x="2266" y="121"/>
                  <a:pt x="2145" y="266"/>
                </a:cubicBezTo>
                <a:lnTo>
                  <a:pt x="121" y="2772"/>
                </a:lnTo>
                <a:cubicBezTo>
                  <a:pt x="0" y="2917"/>
                  <a:pt x="290" y="3037"/>
                  <a:pt x="747" y="3037"/>
                </a:cubicBezTo>
                <a:lnTo>
                  <a:pt x="8651" y="3061"/>
                </a:lnTo>
                <a:cubicBezTo>
                  <a:pt x="9109" y="3061"/>
                  <a:pt x="9567" y="2941"/>
                  <a:pt x="9664" y="2772"/>
                </a:cubicBezTo>
                <a:lnTo>
                  <a:pt x="11374" y="290"/>
                </a:lnTo>
                <a:cubicBezTo>
                  <a:pt x="11471" y="145"/>
                  <a:pt x="11206" y="25"/>
                  <a:pt x="10748" y="25"/>
                </a:cubicBezTo>
                <a:lnTo>
                  <a:pt x="3157"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7"/>
          <p:cNvSpPr/>
          <p:nvPr/>
        </p:nvSpPr>
        <p:spPr>
          <a:xfrm>
            <a:off x="417150" y="2009606"/>
            <a:ext cx="4520100" cy="30696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7"/>
          <p:cNvSpPr/>
          <p:nvPr/>
        </p:nvSpPr>
        <p:spPr>
          <a:xfrm>
            <a:off x="877362" y="1925542"/>
            <a:ext cx="547052" cy="54803"/>
          </a:xfrm>
          <a:custGeom>
            <a:rect b="b" l="l" r="r" t="t"/>
            <a:pathLst>
              <a:path extrusionOk="0" h="3037" w="30316">
                <a:moveTo>
                  <a:pt x="4049" y="0"/>
                </a:moveTo>
                <a:cubicBezTo>
                  <a:pt x="3567" y="0"/>
                  <a:pt x="3061" y="96"/>
                  <a:pt x="2917" y="265"/>
                </a:cubicBezTo>
                <a:lnTo>
                  <a:pt x="169" y="2747"/>
                </a:lnTo>
                <a:cubicBezTo>
                  <a:pt x="1" y="2892"/>
                  <a:pt x="266" y="3012"/>
                  <a:pt x="748" y="3012"/>
                </a:cubicBezTo>
                <a:lnTo>
                  <a:pt x="27255" y="3036"/>
                </a:lnTo>
                <a:cubicBezTo>
                  <a:pt x="27761" y="3036"/>
                  <a:pt x="28243" y="2916"/>
                  <a:pt x="28340" y="2771"/>
                </a:cubicBezTo>
                <a:lnTo>
                  <a:pt x="30195" y="265"/>
                </a:lnTo>
                <a:cubicBezTo>
                  <a:pt x="30316" y="121"/>
                  <a:pt x="30026" y="0"/>
                  <a:pt x="2954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7"/>
          <p:cNvSpPr/>
          <p:nvPr/>
        </p:nvSpPr>
        <p:spPr>
          <a:xfrm>
            <a:off x="1416997" y="1925542"/>
            <a:ext cx="210495" cy="55236"/>
          </a:xfrm>
          <a:custGeom>
            <a:rect b="b" l="l" r="r" t="t"/>
            <a:pathLst>
              <a:path extrusionOk="0" h="3061" w="11665">
                <a:moveTo>
                  <a:pt x="2941" y="0"/>
                </a:moveTo>
                <a:cubicBezTo>
                  <a:pt x="2483" y="0"/>
                  <a:pt x="2025" y="121"/>
                  <a:pt x="1905" y="265"/>
                </a:cubicBezTo>
                <a:lnTo>
                  <a:pt x="97" y="2771"/>
                </a:lnTo>
                <a:cubicBezTo>
                  <a:pt x="1" y="2916"/>
                  <a:pt x="290" y="3036"/>
                  <a:pt x="796" y="3036"/>
                </a:cubicBezTo>
                <a:lnTo>
                  <a:pt x="9038" y="3060"/>
                </a:lnTo>
                <a:cubicBezTo>
                  <a:pt x="9544" y="3060"/>
                  <a:pt x="10001" y="2940"/>
                  <a:pt x="10098" y="2795"/>
                </a:cubicBezTo>
                <a:lnTo>
                  <a:pt x="11592" y="289"/>
                </a:lnTo>
                <a:cubicBezTo>
                  <a:pt x="11664" y="145"/>
                  <a:pt x="11375" y="24"/>
                  <a:pt x="10893" y="24"/>
                </a:cubicBezTo>
                <a:lnTo>
                  <a:pt x="294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7"/>
          <p:cNvSpPr/>
          <p:nvPr/>
        </p:nvSpPr>
        <p:spPr>
          <a:xfrm>
            <a:off x="264750" y="1807052"/>
            <a:ext cx="4520100" cy="30696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7"/>
          <p:cNvSpPr txBox="1"/>
          <p:nvPr/>
        </p:nvSpPr>
        <p:spPr>
          <a:xfrm>
            <a:off x="288013" y="1721325"/>
            <a:ext cx="4473600" cy="3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package </a:t>
            </a:r>
            <a:r>
              <a:rPr lang="en" sz="1100">
                <a:solidFill>
                  <a:srgbClr val="BBBBBB"/>
                </a:solidFill>
                <a:latin typeface="Courier New"/>
                <a:ea typeface="Courier New"/>
                <a:cs typeface="Courier New"/>
                <a:sym typeface="Courier New"/>
              </a:rPr>
              <a:t>com.example.deleteme.user</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import </a:t>
            </a:r>
            <a:r>
              <a:rPr lang="en" sz="1100">
                <a:solidFill>
                  <a:srgbClr val="BBBBBB"/>
                </a:solidFill>
                <a:latin typeface="Courier New"/>
                <a:ea typeface="Courier New"/>
                <a:cs typeface="Courier New"/>
                <a:sym typeface="Courier New"/>
              </a:rPr>
              <a:t>androidx.room.</a:t>
            </a:r>
            <a:r>
              <a:rPr i="1" lang="en" sz="1100">
                <a:solidFill>
                  <a:srgbClr val="E5C07B"/>
                </a:solidFill>
                <a:latin typeface="Courier New"/>
                <a:ea typeface="Courier New"/>
                <a:cs typeface="Courier New"/>
                <a:sym typeface="Courier New"/>
              </a:rPr>
              <a:t>Dao</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import </a:t>
            </a:r>
            <a:r>
              <a:rPr lang="en" sz="1100">
                <a:solidFill>
                  <a:srgbClr val="BBBBBB"/>
                </a:solidFill>
                <a:latin typeface="Courier New"/>
                <a:ea typeface="Courier New"/>
                <a:cs typeface="Courier New"/>
                <a:sym typeface="Courier New"/>
              </a:rPr>
              <a:t>androidx.room.</a:t>
            </a:r>
            <a:r>
              <a:rPr i="1" lang="en" sz="1100">
                <a:solidFill>
                  <a:srgbClr val="E5C07B"/>
                </a:solidFill>
                <a:latin typeface="Courier New"/>
                <a:ea typeface="Courier New"/>
                <a:cs typeface="Courier New"/>
                <a:sym typeface="Courier New"/>
              </a:rPr>
              <a:t>Insert</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import </a:t>
            </a:r>
            <a:r>
              <a:rPr lang="en" sz="1100">
                <a:solidFill>
                  <a:srgbClr val="BBBBBB"/>
                </a:solidFill>
                <a:latin typeface="Courier New"/>
                <a:ea typeface="Courier New"/>
                <a:cs typeface="Courier New"/>
                <a:sym typeface="Courier New"/>
              </a:rPr>
              <a:t>androidx.room.</a:t>
            </a:r>
            <a:r>
              <a:rPr i="1" lang="en" sz="1100">
                <a:solidFill>
                  <a:srgbClr val="E5C07B"/>
                </a:solidFill>
                <a:latin typeface="Courier New"/>
                <a:ea typeface="Courier New"/>
                <a:cs typeface="Courier New"/>
                <a:sym typeface="Courier New"/>
              </a:rPr>
              <a:t>Query</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E5C07B"/>
                </a:solidFill>
                <a:latin typeface="Courier New"/>
                <a:ea typeface="Courier New"/>
                <a:cs typeface="Courier New"/>
                <a:sym typeface="Courier New"/>
              </a:rPr>
              <a:t>@Dao</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interface </a:t>
            </a:r>
            <a:r>
              <a:rPr lang="en" sz="1100">
                <a:solidFill>
                  <a:srgbClr val="E5C07B"/>
                </a:solidFill>
                <a:latin typeface="Courier New"/>
                <a:ea typeface="Courier New"/>
                <a:cs typeface="Courier New"/>
                <a:sym typeface="Courier New"/>
              </a:rPr>
              <a:t>UserDao </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@Insert</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E5C07B"/>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fun </a:t>
            </a:r>
            <a:r>
              <a:rPr lang="en" sz="1100">
                <a:solidFill>
                  <a:srgbClr val="61AFEF"/>
                </a:solidFill>
                <a:latin typeface="Courier New"/>
                <a:ea typeface="Courier New"/>
                <a:cs typeface="Courier New"/>
                <a:sym typeface="Courier New"/>
              </a:rPr>
              <a:t>insertUser</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user</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User</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5C07B"/>
                </a:solidFill>
                <a:highlight>
                  <a:srgbClr val="282C34"/>
                </a:highlight>
                <a:latin typeface="Courier New"/>
                <a:ea typeface="Courier New"/>
                <a:cs typeface="Courier New"/>
                <a:sym typeface="Courier New"/>
              </a:rPr>
              <a:t>   @Query</a:t>
            </a:r>
            <a:r>
              <a:rPr lang="en" sz="1100">
                <a:solidFill>
                  <a:srgbClr val="E8BA36"/>
                </a:solidFill>
                <a:highlight>
                  <a:srgbClr val="282C34"/>
                </a:highlight>
                <a:latin typeface="Courier New"/>
                <a:ea typeface="Courier New"/>
                <a:cs typeface="Courier New"/>
                <a:sym typeface="Courier New"/>
              </a:rPr>
              <a:t>(</a:t>
            </a:r>
            <a:r>
              <a:rPr lang="en" sz="1100">
                <a:solidFill>
                  <a:srgbClr val="89CA78"/>
                </a:solidFill>
                <a:highlight>
                  <a:srgbClr val="282C34"/>
                </a:highlight>
                <a:latin typeface="Courier New"/>
                <a:ea typeface="Courier New"/>
                <a:cs typeface="Courier New"/>
                <a:sym typeface="Courier New"/>
              </a:rPr>
              <a:t>"</a:t>
            </a:r>
            <a:r>
              <a:rPr lang="en" sz="1100">
                <a:solidFill>
                  <a:srgbClr val="89CA78"/>
                </a:solidFill>
                <a:highlight>
                  <a:srgbClr val="2D3139"/>
                </a:highlight>
                <a:latin typeface="Courier New"/>
                <a:ea typeface="Courier New"/>
                <a:cs typeface="Courier New"/>
                <a:sym typeface="Courier New"/>
              </a:rPr>
              <a:t>SELECT * FROM Users</a:t>
            </a:r>
            <a:r>
              <a:rPr lang="en" sz="1100">
                <a:solidFill>
                  <a:srgbClr val="89CA78"/>
                </a:solidFill>
                <a:highlight>
                  <a:srgbClr val="282C34"/>
                </a:highlight>
                <a:latin typeface="Courier New"/>
                <a:ea typeface="Courier New"/>
                <a:cs typeface="Courier New"/>
                <a:sym typeface="Courier New"/>
              </a:rPr>
              <a:t>"</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D55FDE"/>
                </a:solidFill>
                <a:highlight>
                  <a:srgbClr val="282C34"/>
                </a:highlight>
                <a:latin typeface="Courier New"/>
                <a:ea typeface="Courier New"/>
                <a:cs typeface="Courier New"/>
                <a:sym typeface="Courier New"/>
              </a:rPr>
              <a:t>fun </a:t>
            </a:r>
            <a:r>
              <a:rPr lang="en" sz="1100">
                <a:solidFill>
                  <a:srgbClr val="61AFEF"/>
                </a:solidFill>
                <a:highlight>
                  <a:srgbClr val="282C34"/>
                </a:highlight>
                <a:latin typeface="Courier New"/>
                <a:ea typeface="Courier New"/>
                <a:cs typeface="Courier New"/>
                <a:sym typeface="Courier New"/>
              </a:rPr>
              <a:t>findAllUsers</a:t>
            </a:r>
            <a:r>
              <a:rPr lang="en" sz="1100">
                <a:solidFill>
                  <a:srgbClr val="E8BA36"/>
                </a:solidFill>
                <a:highlight>
                  <a:srgbClr val="282C34"/>
                </a:highlight>
                <a:latin typeface="Courier New"/>
                <a:ea typeface="Courier New"/>
                <a:cs typeface="Courier New"/>
                <a:sym typeface="Courier New"/>
              </a:rPr>
              <a:t>()</a:t>
            </a:r>
            <a:r>
              <a:rPr lang="en" sz="1100">
                <a:solidFill>
                  <a:srgbClr val="BBBBBB"/>
                </a:solidFill>
                <a:highlight>
                  <a:srgbClr val="282C34"/>
                </a:highlight>
                <a:latin typeface="Courier New"/>
                <a:ea typeface="Courier New"/>
                <a:cs typeface="Courier New"/>
                <a:sym typeface="Courier New"/>
              </a:rPr>
              <a:t>: </a:t>
            </a:r>
            <a:r>
              <a:rPr lang="en" sz="1100">
                <a:solidFill>
                  <a:srgbClr val="E5C07B"/>
                </a:solidFill>
                <a:highlight>
                  <a:srgbClr val="282C34"/>
                </a:highlight>
                <a:latin typeface="Courier New"/>
                <a:ea typeface="Courier New"/>
                <a:cs typeface="Courier New"/>
                <a:sym typeface="Courier New"/>
              </a:rPr>
              <a:t>Flow</a:t>
            </a:r>
            <a:r>
              <a:rPr lang="en" sz="1100">
                <a:solidFill>
                  <a:srgbClr val="E8BA36"/>
                </a:solidFill>
                <a:highlight>
                  <a:srgbClr val="282C34"/>
                </a:highlight>
                <a:latin typeface="Courier New"/>
                <a:ea typeface="Courier New"/>
                <a:cs typeface="Courier New"/>
                <a:sym typeface="Courier New"/>
              </a:rPr>
              <a:t>&lt;</a:t>
            </a:r>
            <a:r>
              <a:rPr lang="en" sz="1100">
                <a:solidFill>
                  <a:srgbClr val="E5C07B"/>
                </a:solidFill>
                <a:highlight>
                  <a:srgbClr val="282C34"/>
                </a:highlight>
                <a:latin typeface="Courier New"/>
                <a:ea typeface="Courier New"/>
                <a:cs typeface="Courier New"/>
                <a:sym typeface="Courier New"/>
              </a:rPr>
              <a:t>List</a:t>
            </a:r>
            <a:r>
              <a:rPr lang="en" sz="1100">
                <a:solidFill>
                  <a:srgbClr val="54A857"/>
                </a:solidFill>
                <a:highlight>
                  <a:srgbClr val="282C34"/>
                </a:highlight>
                <a:latin typeface="Courier New"/>
                <a:ea typeface="Courier New"/>
                <a:cs typeface="Courier New"/>
                <a:sym typeface="Courier New"/>
              </a:rPr>
              <a:t>&lt;</a:t>
            </a:r>
            <a:r>
              <a:rPr lang="en" sz="1100">
                <a:solidFill>
                  <a:srgbClr val="E5C07B"/>
                </a:solidFill>
                <a:highlight>
                  <a:srgbClr val="282C34"/>
                </a:highlight>
                <a:latin typeface="Courier New"/>
                <a:ea typeface="Courier New"/>
                <a:cs typeface="Courier New"/>
                <a:sym typeface="Courier New"/>
              </a:rPr>
              <a:t>User</a:t>
            </a:r>
            <a:r>
              <a:rPr lang="en" sz="1100">
                <a:solidFill>
                  <a:srgbClr val="54A857"/>
                </a:solidFill>
                <a:highlight>
                  <a:srgbClr val="282C34"/>
                </a:highlight>
                <a:latin typeface="Courier New"/>
                <a:ea typeface="Courier New"/>
                <a:cs typeface="Courier New"/>
                <a:sym typeface="Courier New"/>
              </a:rPr>
              <a:t>&gt;</a:t>
            </a:r>
            <a:r>
              <a:rPr lang="en" sz="1100">
                <a:solidFill>
                  <a:srgbClr val="E8BA36"/>
                </a:solidFill>
                <a:highlight>
                  <a:srgbClr val="282C34"/>
                </a:highlight>
                <a:latin typeface="Courier New"/>
                <a:ea typeface="Courier New"/>
                <a:cs typeface="Courier New"/>
                <a:sym typeface="Courier New"/>
              </a:rPr>
              <a:t>&gt;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i="1" sz="1100">
              <a:solidFill>
                <a:srgbClr val="D55FDE"/>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i="1" sz="1100">
              <a:solidFill>
                <a:srgbClr val="D55FDE"/>
              </a:solidFill>
              <a:latin typeface="Courier New"/>
              <a:ea typeface="Courier New"/>
              <a:cs typeface="Courier New"/>
              <a:sym typeface="Courier New"/>
            </a:endParaRPr>
          </a:p>
        </p:txBody>
      </p:sp>
      <p:pic>
        <p:nvPicPr>
          <p:cNvPr id="937" name="Google Shape;937;p67"/>
          <p:cNvPicPr preferRelativeResize="0"/>
          <p:nvPr/>
        </p:nvPicPr>
        <p:blipFill>
          <a:blip r:embed="rId3">
            <a:alphaModFix/>
          </a:blip>
          <a:stretch>
            <a:fillRect/>
          </a:stretch>
        </p:blipFill>
        <p:spPr>
          <a:xfrm>
            <a:off x="288025" y="804450"/>
            <a:ext cx="1958275" cy="91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1" name="Shape 941"/>
        <p:cNvGrpSpPr/>
        <p:nvPr/>
      </p:nvGrpSpPr>
      <p:grpSpPr>
        <a:xfrm>
          <a:off x="0" y="0"/>
          <a:ext cx="0" cy="0"/>
          <a:chOff x="0" y="0"/>
          <a:chExt cx="0" cy="0"/>
        </a:xfrm>
      </p:grpSpPr>
      <p:sp>
        <p:nvSpPr>
          <p:cNvPr id="942" name="Google Shape;942;p68"/>
          <p:cNvSpPr txBox="1"/>
          <p:nvPr>
            <p:ph type="title"/>
          </p:nvPr>
        </p:nvSpPr>
        <p:spPr>
          <a:xfrm>
            <a:off x="3633875" y="1012300"/>
            <a:ext cx="5412900" cy="1940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Database Class</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9"/>
          <p:cNvSpPr txBox="1"/>
          <p:nvPr>
            <p:ph idx="1" type="body"/>
          </p:nvPr>
        </p:nvSpPr>
        <p:spPr>
          <a:xfrm>
            <a:off x="5060375" y="1973025"/>
            <a:ext cx="37866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rgbClr val="EF596F"/>
                </a:solidFill>
                <a:latin typeface="Arial"/>
                <a:ea typeface="Arial"/>
                <a:cs typeface="Arial"/>
                <a:sym typeface="Arial"/>
              </a:rPr>
              <a:t>Ni behöver ej veta vad denna kod gör i nära detalj.</a:t>
            </a:r>
            <a:endParaRPr sz="1100" u="sng">
              <a:solidFill>
                <a:srgbClr val="EF596F"/>
              </a:solidFill>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Detta kör igång ett ‘Singleton pattern’</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Är instansen tillgänglig? Om inte: Skapa en ny.</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Synchronized säger till att bara en ‘Thread’ kan komma åt detta kod block.</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solidFill>
                  <a:srgbClr val="FFC66D"/>
                </a:solidFill>
                <a:latin typeface="Arial"/>
                <a:ea typeface="Arial"/>
                <a:cs typeface="Arial"/>
                <a:sym typeface="Arial"/>
              </a:rPr>
              <a:t>@Volatile</a:t>
            </a:r>
            <a:r>
              <a:rPr lang="en" sz="1100">
                <a:latin typeface="Arial"/>
                <a:ea typeface="Arial"/>
                <a:cs typeface="Arial"/>
                <a:sym typeface="Arial"/>
              </a:rPr>
              <a:t> säger till att variabeln INSTANCE kommer aldrig ‘cache’, och förändringar på denna variabel kommer vara synlig inom andra ‘threads’.</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Så genom applikationens livscykel förser vi att bara EN instans körs.</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Multipla instanser vs Object med max en instans.</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p:txBody>
      </p:sp>
      <p:sp>
        <p:nvSpPr>
          <p:cNvPr id="948" name="Google Shape;948;p69"/>
          <p:cNvSpPr txBox="1"/>
          <p:nvPr>
            <p:ph type="title"/>
          </p:nvPr>
        </p:nvSpPr>
        <p:spPr>
          <a:xfrm>
            <a:off x="5060375" y="1256550"/>
            <a:ext cx="37407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Database</a:t>
            </a:r>
            <a:endParaRPr sz="2500"/>
          </a:p>
        </p:txBody>
      </p:sp>
      <p:sp>
        <p:nvSpPr>
          <p:cNvPr id="949" name="Google Shape;949;p69"/>
          <p:cNvSpPr/>
          <p:nvPr/>
        </p:nvSpPr>
        <p:spPr>
          <a:xfrm>
            <a:off x="807798" y="1989024"/>
            <a:ext cx="326145" cy="54803"/>
          </a:xfrm>
          <a:custGeom>
            <a:rect b="b" l="l" r="r" t="t"/>
            <a:pathLst>
              <a:path extrusionOk="0" h="3037" w="18074">
                <a:moveTo>
                  <a:pt x="4073" y="0"/>
                </a:moveTo>
                <a:cubicBezTo>
                  <a:pt x="3591" y="0"/>
                  <a:pt x="3060" y="97"/>
                  <a:pt x="2892" y="265"/>
                </a:cubicBezTo>
                <a:lnTo>
                  <a:pt x="145" y="2747"/>
                </a:lnTo>
                <a:cubicBezTo>
                  <a:pt x="0" y="2892"/>
                  <a:pt x="265" y="3013"/>
                  <a:pt x="771" y="3013"/>
                </a:cubicBezTo>
                <a:lnTo>
                  <a:pt x="14507" y="3037"/>
                </a:lnTo>
                <a:cubicBezTo>
                  <a:pt x="15013" y="3037"/>
                  <a:pt x="15519" y="2916"/>
                  <a:pt x="15664" y="2772"/>
                </a:cubicBezTo>
                <a:lnTo>
                  <a:pt x="17929" y="265"/>
                </a:lnTo>
                <a:cubicBezTo>
                  <a:pt x="18073" y="121"/>
                  <a:pt x="17784" y="0"/>
                  <a:pt x="1730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9"/>
          <p:cNvSpPr/>
          <p:nvPr/>
        </p:nvSpPr>
        <p:spPr>
          <a:xfrm>
            <a:off x="1117396" y="1989024"/>
            <a:ext cx="227439" cy="54803"/>
          </a:xfrm>
          <a:custGeom>
            <a:rect b="b" l="l" r="r" t="t"/>
            <a:pathLst>
              <a:path extrusionOk="0" h="3037" w="12604">
                <a:moveTo>
                  <a:pt x="3495" y="0"/>
                </a:moveTo>
                <a:cubicBezTo>
                  <a:pt x="3013" y="0"/>
                  <a:pt x="2507" y="121"/>
                  <a:pt x="2362" y="265"/>
                </a:cubicBezTo>
                <a:lnTo>
                  <a:pt x="145" y="2772"/>
                </a:lnTo>
                <a:cubicBezTo>
                  <a:pt x="1" y="2916"/>
                  <a:pt x="314" y="3037"/>
                  <a:pt x="820" y="3037"/>
                </a:cubicBezTo>
                <a:lnTo>
                  <a:pt x="9447" y="3037"/>
                </a:lnTo>
                <a:cubicBezTo>
                  <a:pt x="9953" y="3037"/>
                  <a:pt x="10459" y="2916"/>
                  <a:pt x="10579" y="2772"/>
                </a:cubicBezTo>
                <a:lnTo>
                  <a:pt x="12483" y="265"/>
                </a:lnTo>
                <a:cubicBezTo>
                  <a:pt x="12604" y="121"/>
                  <a:pt x="12290" y="0"/>
                  <a:pt x="1180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9"/>
          <p:cNvSpPr/>
          <p:nvPr/>
        </p:nvSpPr>
        <p:spPr>
          <a:xfrm>
            <a:off x="947376" y="1861608"/>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9"/>
          <p:cNvSpPr/>
          <p:nvPr/>
        </p:nvSpPr>
        <p:spPr>
          <a:xfrm>
            <a:off x="1347867" y="1861608"/>
            <a:ext cx="206994" cy="55254"/>
          </a:xfrm>
          <a:custGeom>
            <a:rect b="b" l="l" r="r" t="t"/>
            <a:pathLst>
              <a:path extrusionOk="0" h="3062" w="11471">
                <a:moveTo>
                  <a:pt x="3157" y="1"/>
                </a:moveTo>
                <a:cubicBezTo>
                  <a:pt x="2723" y="1"/>
                  <a:pt x="2266" y="121"/>
                  <a:pt x="2145" y="266"/>
                </a:cubicBezTo>
                <a:lnTo>
                  <a:pt x="121" y="2772"/>
                </a:lnTo>
                <a:cubicBezTo>
                  <a:pt x="0" y="2917"/>
                  <a:pt x="290" y="3037"/>
                  <a:pt x="747" y="3037"/>
                </a:cubicBezTo>
                <a:lnTo>
                  <a:pt x="8651" y="3061"/>
                </a:lnTo>
                <a:cubicBezTo>
                  <a:pt x="9109" y="3061"/>
                  <a:pt x="9567" y="2941"/>
                  <a:pt x="9664" y="2772"/>
                </a:cubicBezTo>
                <a:lnTo>
                  <a:pt x="11374" y="290"/>
                </a:lnTo>
                <a:cubicBezTo>
                  <a:pt x="11471" y="145"/>
                  <a:pt x="11206" y="25"/>
                  <a:pt x="10748" y="25"/>
                </a:cubicBezTo>
                <a:lnTo>
                  <a:pt x="3157"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9"/>
          <p:cNvSpPr/>
          <p:nvPr/>
        </p:nvSpPr>
        <p:spPr>
          <a:xfrm>
            <a:off x="417150" y="838812"/>
            <a:ext cx="4520100" cy="42402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9"/>
          <p:cNvSpPr/>
          <p:nvPr/>
        </p:nvSpPr>
        <p:spPr>
          <a:xfrm>
            <a:off x="877362" y="1925542"/>
            <a:ext cx="547052" cy="54803"/>
          </a:xfrm>
          <a:custGeom>
            <a:rect b="b" l="l" r="r" t="t"/>
            <a:pathLst>
              <a:path extrusionOk="0" h="3037" w="30316">
                <a:moveTo>
                  <a:pt x="4049" y="0"/>
                </a:moveTo>
                <a:cubicBezTo>
                  <a:pt x="3567" y="0"/>
                  <a:pt x="3061" y="96"/>
                  <a:pt x="2917" y="265"/>
                </a:cubicBezTo>
                <a:lnTo>
                  <a:pt x="169" y="2747"/>
                </a:lnTo>
                <a:cubicBezTo>
                  <a:pt x="1" y="2892"/>
                  <a:pt x="266" y="3012"/>
                  <a:pt x="748" y="3012"/>
                </a:cubicBezTo>
                <a:lnTo>
                  <a:pt x="27255" y="3036"/>
                </a:lnTo>
                <a:cubicBezTo>
                  <a:pt x="27761" y="3036"/>
                  <a:pt x="28243" y="2916"/>
                  <a:pt x="28340" y="2771"/>
                </a:cubicBezTo>
                <a:lnTo>
                  <a:pt x="30195" y="265"/>
                </a:lnTo>
                <a:cubicBezTo>
                  <a:pt x="30316" y="121"/>
                  <a:pt x="30026" y="0"/>
                  <a:pt x="2954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9"/>
          <p:cNvSpPr/>
          <p:nvPr/>
        </p:nvSpPr>
        <p:spPr>
          <a:xfrm>
            <a:off x="1416997" y="1925542"/>
            <a:ext cx="210495" cy="55236"/>
          </a:xfrm>
          <a:custGeom>
            <a:rect b="b" l="l" r="r" t="t"/>
            <a:pathLst>
              <a:path extrusionOk="0" h="3061" w="11665">
                <a:moveTo>
                  <a:pt x="2941" y="0"/>
                </a:moveTo>
                <a:cubicBezTo>
                  <a:pt x="2483" y="0"/>
                  <a:pt x="2025" y="121"/>
                  <a:pt x="1905" y="265"/>
                </a:cubicBezTo>
                <a:lnTo>
                  <a:pt x="97" y="2771"/>
                </a:lnTo>
                <a:cubicBezTo>
                  <a:pt x="1" y="2916"/>
                  <a:pt x="290" y="3036"/>
                  <a:pt x="796" y="3036"/>
                </a:cubicBezTo>
                <a:lnTo>
                  <a:pt x="9038" y="3060"/>
                </a:lnTo>
                <a:cubicBezTo>
                  <a:pt x="9544" y="3060"/>
                  <a:pt x="10001" y="2940"/>
                  <a:pt x="10098" y="2795"/>
                </a:cubicBezTo>
                <a:lnTo>
                  <a:pt x="11592" y="289"/>
                </a:lnTo>
                <a:cubicBezTo>
                  <a:pt x="11664" y="145"/>
                  <a:pt x="11375" y="24"/>
                  <a:pt x="10893" y="24"/>
                </a:cubicBezTo>
                <a:lnTo>
                  <a:pt x="294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9"/>
          <p:cNvSpPr/>
          <p:nvPr/>
        </p:nvSpPr>
        <p:spPr>
          <a:xfrm>
            <a:off x="264750" y="558999"/>
            <a:ext cx="4520100" cy="42402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9"/>
          <p:cNvSpPr txBox="1"/>
          <p:nvPr/>
        </p:nvSpPr>
        <p:spPr>
          <a:xfrm>
            <a:off x="288013" y="440575"/>
            <a:ext cx="4473600" cy="46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E5C07B"/>
                </a:solidFill>
                <a:latin typeface="Courier New"/>
                <a:ea typeface="Courier New"/>
                <a:cs typeface="Courier New"/>
                <a:sym typeface="Courier New"/>
              </a:rPr>
              <a:t>@Database</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entities = </a:t>
            </a:r>
            <a:r>
              <a:rPr lang="en" sz="1100">
                <a:solidFill>
                  <a:srgbClr val="E8BA36"/>
                </a:solidFill>
                <a:latin typeface="Courier New"/>
                <a:ea typeface="Courier New"/>
                <a:cs typeface="Courier New"/>
                <a:sym typeface="Courier New"/>
              </a:rPr>
              <a:t>[</a:t>
            </a:r>
            <a:r>
              <a:rPr lang="en" sz="1100">
                <a:solidFill>
                  <a:srgbClr val="E5C07B"/>
                </a:solidFill>
                <a:latin typeface="Courier New"/>
                <a:ea typeface="Courier New"/>
                <a:cs typeface="Courier New"/>
                <a:sym typeface="Courier New"/>
              </a:rPr>
              <a:t>User</a:t>
            </a:r>
            <a:r>
              <a:rPr lang="en" sz="1100">
                <a:solidFill>
                  <a:srgbClr val="BBBBBB"/>
                </a:solidFill>
                <a:latin typeface="Courier New"/>
                <a:ea typeface="Courier New"/>
                <a:cs typeface="Courier New"/>
                <a:sym typeface="Courier New"/>
              </a:rPr>
              <a:t>::</a:t>
            </a:r>
            <a:r>
              <a:rPr i="1" lang="en" sz="1100">
                <a:solidFill>
                  <a:srgbClr val="D55FDE"/>
                </a:solidFill>
                <a:latin typeface="Courier New"/>
                <a:ea typeface="Courier New"/>
                <a:cs typeface="Courier New"/>
                <a:sym typeface="Courier New"/>
              </a:rPr>
              <a:t>class</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 </a:t>
            </a:r>
            <a:r>
              <a:rPr lang="en" sz="1100">
                <a:solidFill>
                  <a:srgbClr val="D19A66"/>
                </a:solidFill>
                <a:latin typeface="Courier New"/>
                <a:ea typeface="Courier New"/>
                <a:cs typeface="Courier New"/>
                <a:sym typeface="Courier New"/>
              </a:rPr>
              <a:t>version = 1</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abstract class </a:t>
            </a:r>
            <a:r>
              <a:rPr i="1" lang="en" sz="1100">
                <a:solidFill>
                  <a:srgbClr val="E5C07B"/>
                </a:solidFill>
                <a:latin typeface="Courier New"/>
                <a:ea typeface="Courier New"/>
                <a:cs typeface="Courier New"/>
                <a:sym typeface="Courier New"/>
              </a:rPr>
              <a:t>AppDatabase </a:t>
            </a:r>
            <a:r>
              <a:rPr lang="en" sz="1100">
                <a:solidFill>
                  <a:srgbClr val="BBBBBB"/>
                </a:solidFill>
                <a:latin typeface="Courier New"/>
                <a:ea typeface="Courier New"/>
                <a:cs typeface="Courier New"/>
                <a:sym typeface="Courier New"/>
              </a:rPr>
              <a:t>: </a:t>
            </a:r>
            <a:r>
              <a:rPr lang="en" sz="1100">
                <a:solidFill>
                  <a:srgbClr val="61AFEF"/>
                </a:solidFill>
                <a:latin typeface="Courier New"/>
                <a:ea typeface="Courier New"/>
                <a:cs typeface="Courier New"/>
                <a:sym typeface="Courier New"/>
              </a:rPr>
              <a:t>RoomDatabase</a:t>
            </a:r>
            <a:r>
              <a:rPr lang="en" sz="1100">
                <a:solidFill>
                  <a:srgbClr val="E8BA36"/>
                </a:solidFill>
                <a:latin typeface="Courier New"/>
                <a:ea typeface="Courier New"/>
                <a:cs typeface="Courier New"/>
                <a:sym typeface="Courier New"/>
              </a:rPr>
              <a:t>()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abstract fun </a:t>
            </a:r>
            <a:r>
              <a:rPr lang="en" sz="1100">
                <a:solidFill>
                  <a:srgbClr val="61AFEF"/>
                </a:solidFill>
                <a:latin typeface="Courier New"/>
                <a:ea typeface="Courier New"/>
                <a:cs typeface="Courier New"/>
                <a:sym typeface="Courier New"/>
              </a:rPr>
              <a:t>userDao</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UserDao</a:t>
            </a:r>
            <a:endParaRPr sz="1100">
              <a:solidFill>
                <a:srgbClr val="E5C07B"/>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5C07B"/>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companion object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4A857"/>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@Volatile</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E5C07B"/>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private var </a:t>
            </a:r>
            <a:r>
              <a:rPr lang="en" sz="1100">
                <a:solidFill>
                  <a:srgbClr val="EF596F"/>
                </a:solidFill>
                <a:latin typeface="Courier New"/>
                <a:ea typeface="Courier New"/>
                <a:cs typeface="Courier New"/>
                <a:sym typeface="Courier New"/>
              </a:rPr>
              <a:t>INSTANCE</a:t>
            </a:r>
            <a:r>
              <a:rPr lang="en" sz="1100">
                <a:solidFill>
                  <a:srgbClr val="BBBBBB"/>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AppDatabase</a:t>
            </a:r>
            <a:r>
              <a:rPr lang="en" sz="1100">
                <a:solidFill>
                  <a:srgbClr val="BBBBBB"/>
                </a:solidFill>
                <a:latin typeface="Courier New"/>
                <a:ea typeface="Courier New"/>
                <a:cs typeface="Courier New"/>
                <a:sym typeface="Courier New"/>
              </a:rPr>
              <a:t>? = </a:t>
            </a:r>
            <a:r>
              <a:rPr i="1" lang="en" sz="1100">
                <a:solidFill>
                  <a:srgbClr val="D55FDE"/>
                </a:solidFill>
                <a:latin typeface="Courier New"/>
                <a:ea typeface="Courier New"/>
                <a:cs typeface="Courier New"/>
                <a:sym typeface="Courier New"/>
              </a:rPr>
              <a:t>null</a:t>
            </a:r>
            <a:endParaRPr i="1" sz="1100">
              <a:solidFill>
                <a:srgbClr val="D55FDE"/>
              </a:solidFill>
              <a:latin typeface="Courier New"/>
              <a:ea typeface="Courier New"/>
              <a:cs typeface="Courier New"/>
              <a:sym typeface="Courier New"/>
            </a:endParaRPr>
          </a:p>
          <a:p>
            <a:pPr indent="0" lvl="0" marL="0" rtl="0" algn="l">
              <a:spcBef>
                <a:spcPts val="0"/>
              </a:spcBef>
              <a:spcAft>
                <a:spcPts val="0"/>
              </a:spcAft>
              <a:buNone/>
            </a:pPr>
            <a:r>
              <a:t/>
            </a:r>
            <a:endParaRPr i="1" sz="1100">
              <a:solidFill>
                <a:srgbClr val="D55FDE"/>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       fun </a:t>
            </a:r>
            <a:r>
              <a:rPr lang="en" sz="1100">
                <a:solidFill>
                  <a:srgbClr val="61AFEF"/>
                </a:solidFill>
                <a:latin typeface="Courier New"/>
                <a:ea typeface="Courier New"/>
                <a:cs typeface="Courier New"/>
                <a:sym typeface="Courier New"/>
              </a:rPr>
              <a:t>getInstance</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context</a:t>
            </a:r>
            <a:r>
              <a:rPr lang="en" sz="1100">
                <a:solidFill>
                  <a:srgbClr val="BBBBBB"/>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Context</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AppDatabase </a:t>
            </a:r>
            <a:r>
              <a:rPr lang="en" sz="1100">
                <a:solidFill>
                  <a:srgbClr val="359FF4"/>
                </a:solidFill>
                <a:latin typeface="Courier New"/>
                <a:ea typeface="Courier New"/>
                <a:cs typeface="Courier New"/>
                <a:sym typeface="Courier New"/>
              </a:rPr>
              <a:t>{</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return </a:t>
            </a:r>
            <a:r>
              <a:rPr lang="en" sz="1100">
                <a:solidFill>
                  <a:srgbClr val="EF596F"/>
                </a:solidFill>
                <a:latin typeface="Courier New"/>
                <a:ea typeface="Courier New"/>
                <a:cs typeface="Courier New"/>
                <a:sym typeface="Courier New"/>
              </a:rPr>
              <a:t>INSTANCE </a:t>
            </a:r>
            <a:r>
              <a:rPr lang="en" sz="1100">
                <a:solidFill>
                  <a:srgbClr val="BBBBBB"/>
                </a:solidFill>
                <a:latin typeface="Courier New"/>
                <a:ea typeface="Courier New"/>
                <a:cs typeface="Courier New"/>
                <a:sym typeface="Courier New"/>
              </a:rPr>
              <a:t>?: </a:t>
            </a:r>
            <a:r>
              <a:rPr lang="en" sz="1100">
                <a:solidFill>
                  <a:srgbClr val="61AFEF"/>
                </a:solidFill>
                <a:latin typeface="Courier New"/>
                <a:ea typeface="Courier New"/>
                <a:cs typeface="Courier New"/>
                <a:sym typeface="Courier New"/>
              </a:rPr>
              <a:t>synchronized</a:t>
            </a:r>
            <a:r>
              <a:rPr lang="en" sz="1100">
                <a:solidFill>
                  <a:srgbClr val="E8BA36"/>
                </a:solidFill>
                <a:latin typeface="Courier New"/>
                <a:ea typeface="Courier New"/>
                <a:cs typeface="Courier New"/>
                <a:sym typeface="Courier New"/>
              </a:rPr>
              <a:t>(</a:t>
            </a:r>
            <a:r>
              <a:rPr i="1" lang="en" sz="1100">
                <a:solidFill>
                  <a:srgbClr val="D55FDE"/>
                </a:solidFill>
                <a:latin typeface="Courier New"/>
                <a:ea typeface="Courier New"/>
                <a:cs typeface="Courier New"/>
                <a:sym typeface="Courier New"/>
              </a:rPr>
              <a:t>this</a:t>
            </a:r>
            <a:r>
              <a:rPr lang="en" sz="1100">
                <a:solidFill>
                  <a:srgbClr val="E8BA36"/>
                </a:solidFill>
                <a:latin typeface="Courier New"/>
                <a:ea typeface="Courier New"/>
                <a:cs typeface="Courier New"/>
                <a:sym typeface="Courier New"/>
              </a:rPr>
              <a:t>) </a:t>
            </a:r>
            <a:r>
              <a:rPr lang="en" sz="1100">
                <a:solidFill>
                  <a:srgbClr val="5060BB"/>
                </a:solidFill>
                <a:latin typeface="Courier New"/>
                <a:ea typeface="Courier New"/>
                <a:cs typeface="Courier New"/>
                <a:sym typeface="Courier New"/>
              </a:rPr>
              <a:t>{</a:t>
            </a:r>
            <a:endParaRPr sz="1100">
              <a:solidFill>
                <a:srgbClr val="5060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060BB"/>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val </a:t>
            </a:r>
            <a:r>
              <a:rPr lang="en" sz="1100">
                <a:solidFill>
                  <a:srgbClr val="BBBBBB"/>
                </a:solidFill>
                <a:latin typeface="Courier New"/>
                <a:ea typeface="Courier New"/>
                <a:cs typeface="Courier New"/>
                <a:sym typeface="Courier New"/>
              </a:rPr>
              <a:t>instance = </a:t>
            </a:r>
            <a:r>
              <a:rPr lang="en" sz="1100">
                <a:solidFill>
                  <a:srgbClr val="E5C07B"/>
                </a:solidFill>
                <a:latin typeface="Courier New"/>
                <a:ea typeface="Courier New"/>
                <a:cs typeface="Courier New"/>
                <a:sym typeface="Courier New"/>
              </a:rPr>
              <a:t>Room</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databaseBuilder</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D19A66"/>
                </a:solidFill>
                <a:latin typeface="Courier New"/>
                <a:ea typeface="Courier New"/>
                <a:cs typeface="Courier New"/>
                <a:sym typeface="Courier New"/>
              </a:rPr>
              <a:t>context</a:t>
            </a:r>
            <a:r>
              <a:rPr lang="en" sz="1100">
                <a:solidFill>
                  <a:srgbClr val="BBBBBB"/>
                </a:solidFill>
                <a:latin typeface="Courier New"/>
                <a:ea typeface="Courier New"/>
                <a:cs typeface="Courier New"/>
                <a:sym typeface="Courier New"/>
              </a:rPr>
              <a:t>.</a:t>
            </a:r>
            <a:r>
              <a:rPr lang="en" sz="1100">
                <a:solidFill>
                  <a:srgbClr val="EF596F"/>
                </a:solidFill>
                <a:latin typeface="Courier New"/>
                <a:ea typeface="Courier New"/>
                <a:cs typeface="Courier New"/>
                <a:sym typeface="Courier New"/>
              </a:rPr>
              <a:t>applicationContext</a:t>
            </a:r>
            <a:r>
              <a:rPr lang="en" sz="1100">
                <a:solidFill>
                  <a:srgbClr val="BBBBBB"/>
                </a:solidFill>
                <a:latin typeface="Courier New"/>
                <a:ea typeface="Courier New"/>
                <a:cs typeface="Courier New"/>
                <a:sym typeface="Courier New"/>
              </a:rPr>
              <a:t>,</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AppDatabase</a:t>
            </a:r>
            <a:r>
              <a:rPr lang="en" sz="1100">
                <a:solidFill>
                  <a:srgbClr val="BBBBBB"/>
                </a:solidFill>
                <a:latin typeface="Courier New"/>
                <a:ea typeface="Courier New"/>
                <a:cs typeface="Courier New"/>
                <a:sym typeface="Courier New"/>
              </a:rPr>
              <a:t>::</a:t>
            </a:r>
            <a:r>
              <a:rPr i="1" lang="en" sz="1100">
                <a:solidFill>
                  <a:srgbClr val="D55FDE"/>
                </a:solidFill>
                <a:latin typeface="Courier New"/>
                <a:ea typeface="Courier New"/>
                <a:cs typeface="Courier New"/>
                <a:sym typeface="Courier New"/>
              </a:rPr>
              <a:t>class</a:t>
            </a:r>
            <a:r>
              <a:rPr lang="en" sz="1100">
                <a:solidFill>
                  <a:srgbClr val="BBBBBB"/>
                </a:solidFill>
                <a:latin typeface="Courier New"/>
                <a:ea typeface="Courier New"/>
                <a:cs typeface="Courier New"/>
                <a:sym typeface="Courier New"/>
              </a:rPr>
              <a:t>.</a:t>
            </a:r>
            <a:r>
              <a:rPr lang="en" sz="1100">
                <a:solidFill>
                  <a:srgbClr val="EF596F"/>
                </a:solidFill>
                <a:latin typeface="Courier New"/>
                <a:ea typeface="Courier New"/>
                <a:cs typeface="Courier New"/>
                <a:sym typeface="Courier New"/>
              </a:rPr>
              <a:t>java</a:t>
            </a:r>
            <a:r>
              <a:rPr lang="en" sz="1100">
                <a:solidFill>
                  <a:srgbClr val="BBBBBB"/>
                </a:solidFill>
                <a:latin typeface="Courier New"/>
                <a:ea typeface="Courier New"/>
                <a:cs typeface="Courier New"/>
                <a:sym typeface="Courier New"/>
              </a:rPr>
              <a:t>,</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latin typeface="Courier New"/>
                <a:ea typeface="Courier New"/>
                <a:cs typeface="Courier New"/>
                <a:sym typeface="Courier New"/>
              </a:rPr>
              <a:t>                   </a:t>
            </a:r>
            <a:r>
              <a:rPr lang="en" sz="1100">
                <a:solidFill>
                  <a:srgbClr val="89CA78"/>
                </a:solidFill>
                <a:latin typeface="Courier New"/>
                <a:ea typeface="Courier New"/>
                <a:cs typeface="Courier New"/>
                <a:sym typeface="Courier New"/>
              </a:rPr>
              <a:t>"my-app-db"</a:t>
            </a:r>
            <a:endParaRPr sz="1100">
              <a:solidFill>
                <a:srgbClr val="89CA78"/>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89CA78"/>
                </a:solidFill>
                <a:latin typeface="Courier New"/>
                <a:ea typeface="Courier New"/>
                <a:cs typeface="Courier New"/>
                <a:sym typeface="Courier New"/>
              </a:rPr>
              <a:t>               </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build</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EF596F"/>
                </a:solidFill>
                <a:latin typeface="Courier New"/>
                <a:ea typeface="Courier New"/>
                <a:cs typeface="Courier New"/>
                <a:sym typeface="Courier New"/>
              </a:rPr>
              <a:t>INSTANCE </a:t>
            </a:r>
            <a:r>
              <a:rPr lang="en" sz="1100">
                <a:solidFill>
                  <a:srgbClr val="BBBBBB"/>
                </a:solidFill>
                <a:latin typeface="Courier New"/>
                <a:ea typeface="Courier New"/>
                <a:cs typeface="Courier New"/>
                <a:sym typeface="Courier New"/>
              </a:rPr>
              <a:t>= instance</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latin typeface="Courier New"/>
                <a:ea typeface="Courier New"/>
                <a:cs typeface="Courier New"/>
                <a:sym typeface="Courier New"/>
              </a:rPr>
              <a:t>               instance</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latin typeface="Courier New"/>
                <a:ea typeface="Courier New"/>
                <a:cs typeface="Courier New"/>
                <a:sym typeface="Courier New"/>
              </a:rPr>
              <a:t>           </a:t>
            </a:r>
            <a:r>
              <a:rPr lang="en" sz="1100">
                <a:solidFill>
                  <a:srgbClr val="5060BB"/>
                </a:solidFill>
                <a:latin typeface="Courier New"/>
                <a:ea typeface="Courier New"/>
                <a:cs typeface="Courier New"/>
                <a:sym typeface="Courier New"/>
              </a:rPr>
              <a:t>}</a:t>
            </a:r>
            <a:endParaRPr sz="1100">
              <a:solidFill>
                <a:srgbClr val="5060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060BB"/>
                </a:solidFill>
                <a:latin typeface="Courier New"/>
                <a:ea typeface="Courier New"/>
                <a:cs typeface="Courier New"/>
                <a:sym typeface="Courier New"/>
              </a:rPr>
              <a:t>       </a:t>
            </a:r>
            <a:r>
              <a:rPr lang="en" sz="1100">
                <a:solidFill>
                  <a:srgbClr val="359FF4"/>
                </a:solidFill>
                <a:latin typeface="Courier New"/>
                <a:ea typeface="Courier New"/>
                <a:cs typeface="Courier New"/>
                <a:sym typeface="Courier New"/>
              </a:rPr>
              <a:t>}</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latin typeface="Courier New"/>
                <a:ea typeface="Courier New"/>
                <a:cs typeface="Courier New"/>
                <a:sym typeface="Courier New"/>
              </a:rPr>
              <a:t>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i="1" sz="1100">
              <a:solidFill>
                <a:srgbClr val="D55FDE"/>
              </a:solidFill>
              <a:latin typeface="Courier New"/>
              <a:ea typeface="Courier New"/>
              <a:cs typeface="Courier New"/>
              <a:sym typeface="Courier New"/>
            </a:endParaRPr>
          </a:p>
        </p:txBody>
      </p:sp>
      <p:pic>
        <p:nvPicPr>
          <p:cNvPr id="958" name="Google Shape;958;p69"/>
          <p:cNvPicPr preferRelativeResize="0"/>
          <p:nvPr/>
        </p:nvPicPr>
        <p:blipFill rotWithShape="1">
          <a:blip r:embed="rId3">
            <a:alphaModFix/>
          </a:blip>
          <a:srcRect b="44670" l="0" r="0" t="7869"/>
          <a:stretch/>
        </p:blipFill>
        <p:spPr>
          <a:xfrm>
            <a:off x="288425" y="256150"/>
            <a:ext cx="2325875" cy="28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2" name="Shape 962"/>
        <p:cNvGrpSpPr/>
        <p:nvPr/>
      </p:nvGrpSpPr>
      <p:grpSpPr>
        <a:xfrm>
          <a:off x="0" y="0"/>
          <a:ext cx="0" cy="0"/>
          <a:chOff x="0" y="0"/>
          <a:chExt cx="0" cy="0"/>
        </a:xfrm>
      </p:grpSpPr>
      <p:sp>
        <p:nvSpPr>
          <p:cNvPr id="963" name="Google Shape;963;p70"/>
          <p:cNvSpPr txBox="1"/>
          <p:nvPr>
            <p:ph type="title"/>
          </p:nvPr>
        </p:nvSpPr>
        <p:spPr>
          <a:xfrm>
            <a:off x="3633875" y="1012300"/>
            <a:ext cx="5412900" cy="1940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User Repository</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71"/>
          <p:cNvSpPr txBox="1"/>
          <p:nvPr>
            <p:ph idx="1" type="body"/>
          </p:nvPr>
        </p:nvSpPr>
        <p:spPr>
          <a:xfrm>
            <a:off x="6926300" y="1973025"/>
            <a:ext cx="19206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Arial"/>
                <a:ea typeface="Arial"/>
                <a:cs typeface="Arial"/>
                <a:sym typeface="Arial"/>
              </a:rPr>
              <a:t>Här definierar vi alla våra funktioner!</a:t>
            </a:r>
            <a:endParaRPr sz="1000">
              <a:latin typeface="Arial"/>
              <a:ea typeface="Arial"/>
              <a:cs typeface="Arial"/>
              <a:sym typeface="Arial"/>
            </a:endParaRPr>
          </a:p>
          <a:p>
            <a:pPr indent="0" lvl="0" marL="0" rtl="0" algn="r">
              <a:spcBef>
                <a:spcPts val="0"/>
              </a:spcBef>
              <a:spcAft>
                <a:spcPts val="0"/>
              </a:spcAft>
              <a:buNone/>
            </a:pPr>
            <a:r>
              <a:t/>
            </a:r>
            <a:endParaRPr sz="1000">
              <a:latin typeface="Arial"/>
              <a:ea typeface="Arial"/>
              <a:cs typeface="Arial"/>
              <a:sym typeface="Arial"/>
            </a:endParaRPr>
          </a:p>
          <a:p>
            <a:pPr indent="0" lvl="0" marL="0" rtl="0" algn="r">
              <a:spcBef>
                <a:spcPts val="0"/>
              </a:spcBef>
              <a:spcAft>
                <a:spcPts val="0"/>
              </a:spcAft>
              <a:buNone/>
            </a:pPr>
            <a:r>
              <a:rPr lang="en" sz="1000">
                <a:latin typeface="Arial"/>
                <a:ea typeface="Arial"/>
                <a:cs typeface="Arial"/>
                <a:sym typeface="Arial"/>
              </a:rPr>
              <a:t>‘insertUser’ från userDao()</a:t>
            </a:r>
            <a:endParaRPr sz="1000">
              <a:latin typeface="Arial"/>
              <a:ea typeface="Arial"/>
              <a:cs typeface="Arial"/>
              <a:sym typeface="Arial"/>
            </a:endParaRPr>
          </a:p>
          <a:p>
            <a:pPr indent="0" lvl="0" marL="0" rtl="0" algn="r">
              <a:spcBef>
                <a:spcPts val="0"/>
              </a:spcBef>
              <a:spcAft>
                <a:spcPts val="0"/>
              </a:spcAft>
              <a:buNone/>
            </a:pPr>
            <a:r>
              <a:t/>
            </a:r>
            <a:endParaRPr sz="1000">
              <a:latin typeface="Arial"/>
              <a:ea typeface="Arial"/>
              <a:cs typeface="Arial"/>
              <a:sym typeface="Arial"/>
            </a:endParaRPr>
          </a:p>
          <a:p>
            <a:pPr indent="0" lvl="0" marL="0" rtl="0" algn="r">
              <a:spcBef>
                <a:spcPts val="0"/>
              </a:spcBef>
              <a:spcAft>
                <a:spcPts val="0"/>
              </a:spcAft>
              <a:buNone/>
            </a:pPr>
            <a:r>
              <a:t/>
            </a:r>
            <a:endParaRPr sz="1000">
              <a:latin typeface="Arial"/>
              <a:ea typeface="Arial"/>
              <a:cs typeface="Arial"/>
              <a:sym typeface="Arial"/>
            </a:endParaRPr>
          </a:p>
          <a:p>
            <a:pPr indent="0" lvl="0" marL="0" rtl="0" algn="r">
              <a:spcBef>
                <a:spcPts val="0"/>
              </a:spcBef>
              <a:spcAft>
                <a:spcPts val="0"/>
              </a:spcAft>
              <a:buNone/>
            </a:pPr>
            <a:r>
              <a:t/>
            </a:r>
            <a:endParaRPr sz="1000">
              <a:latin typeface="Arial"/>
              <a:ea typeface="Arial"/>
              <a:cs typeface="Arial"/>
              <a:sym typeface="Arial"/>
            </a:endParaRPr>
          </a:p>
          <a:p>
            <a:pPr indent="0" lvl="0" marL="0" rtl="0" algn="r">
              <a:spcBef>
                <a:spcPts val="0"/>
              </a:spcBef>
              <a:spcAft>
                <a:spcPts val="0"/>
              </a:spcAft>
              <a:buNone/>
            </a:pPr>
            <a:r>
              <a:rPr lang="en" sz="1000">
                <a:latin typeface="Arial"/>
                <a:ea typeface="Arial"/>
                <a:cs typeface="Arial"/>
                <a:sym typeface="Arial"/>
              </a:rPr>
              <a:t>Jag har inkluderat coroutines här så att  ni ej behöver oroa er över Threads!</a:t>
            </a:r>
            <a:endParaRPr sz="1000">
              <a:latin typeface="Arial"/>
              <a:ea typeface="Arial"/>
              <a:cs typeface="Arial"/>
              <a:sym typeface="Arial"/>
            </a:endParaRPr>
          </a:p>
        </p:txBody>
      </p:sp>
      <p:sp>
        <p:nvSpPr>
          <p:cNvPr id="969" name="Google Shape;969;p71"/>
          <p:cNvSpPr txBox="1"/>
          <p:nvPr>
            <p:ph type="title"/>
          </p:nvPr>
        </p:nvSpPr>
        <p:spPr>
          <a:xfrm>
            <a:off x="5886000" y="1320025"/>
            <a:ext cx="32580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900"/>
              <a:t>UserRepository</a:t>
            </a:r>
            <a:endParaRPr sz="1900"/>
          </a:p>
        </p:txBody>
      </p:sp>
      <p:sp>
        <p:nvSpPr>
          <p:cNvPr id="970" name="Google Shape;970;p71"/>
          <p:cNvSpPr/>
          <p:nvPr/>
        </p:nvSpPr>
        <p:spPr>
          <a:xfrm>
            <a:off x="807798" y="1989024"/>
            <a:ext cx="326145" cy="54803"/>
          </a:xfrm>
          <a:custGeom>
            <a:rect b="b" l="l" r="r" t="t"/>
            <a:pathLst>
              <a:path extrusionOk="0" h="3037" w="18074">
                <a:moveTo>
                  <a:pt x="4073" y="0"/>
                </a:moveTo>
                <a:cubicBezTo>
                  <a:pt x="3591" y="0"/>
                  <a:pt x="3060" y="97"/>
                  <a:pt x="2892" y="265"/>
                </a:cubicBezTo>
                <a:lnTo>
                  <a:pt x="145" y="2747"/>
                </a:lnTo>
                <a:cubicBezTo>
                  <a:pt x="0" y="2892"/>
                  <a:pt x="265" y="3013"/>
                  <a:pt x="771" y="3013"/>
                </a:cubicBezTo>
                <a:lnTo>
                  <a:pt x="14507" y="3037"/>
                </a:lnTo>
                <a:cubicBezTo>
                  <a:pt x="15013" y="3037"/>
                  <a:pt x="15519" y="2916"/>
                  <a:pt x="15664" y="2772"/>
                </a:cubicBezTo>
                <a:lnTo>
                  <a:pt x="17929" y="265"/>
                </a:lnTo>
                <a:cubicBezTo>
                  <a:pt x="18073" y="121"/>
                  <a:pt x="17784" y="0"/>
                  <a:pt x="1730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1"/>
          <p:cNvSpPr/>
          <p:nvPr/>
        </p:nvSpPr>
        <p:spPr>
          <a:xfrm>
            <a:off x="1117396" y="1989024"/>
            <a:ext cx="227439" cy="54803"/>
          </a:xfrm>
          <a:custGeom>
            <a:rect b="b" l="l" r="r" t="t"/>
            <a:pathLst>
              <a:path extrusionOk="0" h="3037" w="12604">
                <a:moveTo>
                  <a:pt x="3495" y="0"/>
                </a:moveTo>
                <a:cubicBezTo>
                  <a:pt x="3013" y="0"/>
                  <a:pt x="2507" y="121"/>
                  <a:pt x="2362" y="265"/>
                </a:cubicBezTo>
                <a:lnTo>
                  <a:pt x="145" y="2772"/>
                </a:lnTo>
                <a:cubicBezTo>
                  <a:pt x="1" y="2916"/>
                  <a:pt x="314" y="3037"/>
                  <a:pt x="820" y="3037"/>
                </a:cubicBezTo>
                <a:lnTo>
                  <a:pt x="9447" y="3037"/>
                </a:lnTo>
                <a:cubicBezTo>
                  <a:pt x="9953" y="3037"/>
                  <a:pt x="10459" y="2916"/>
                  <a:pt x="10579" y="2772"/>
                </a:cubicBezTo>
                <a:lnTo>
                  <a:pt x="12483" y="265"/>
                </a:lnTo>
                <a:cubicBezTo>
                  <a:pt x="12604" y="121"/>
                  <a:pt x="12290" y="0"/>
                  <a:pt x="1180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1"/>
          <p:cNvSpPr/>
          <p:nvPr/>
        </p:nvSpPr>
        <p:spPr>
          <a:xfrm>
            <a:off x="947376" y="1861608"/>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1"/>
          <p:cNvSpPr/>
          <p:nvPr/>
        </p:nvSpPr>
        <p:spPr>
          <a:xfrm>
            <a:off x="1347867" y="1861608"/>
            <a:ext cx="206994" cy="55254"/>
          </a:xfrm>
          <a:custGeom>
            <a:rect b="b" l="l" r="r" t="t"/>
            <a:pathLst>
              <a:path extrusionOk="0" h="3062" w="11471">
                <a:moveTo>
                  <a:pt x="3157" y="1"/>
                </a:moveTo>
                <a:cubicBezTo>
                  <a:pt x="2723" y="1"/>
                  <a:pt x="2266" y="121"/>
                  <a:pt x="2145" y="266"/>
                </a:cubicBezTo>
                <a:lnTo>
                  <a:pt x="121" y="2772"/>
                </a:lnTo>
                <a:cubicBezTo>
                  <a:pt x="0" y="2917"/>
                  <a:pt x="290" y="3037"/>
                  <a:pt x="747" y="3037"/>
                </a:cubicBezTo>
                <a:lnTo>
                  <a:pt x="8651" y="3061"/>
                </a:lnTo>
                <a:cubicBezTo>
                  <a:pt x="9109" y="3061"/>
                  <a:pt x="9567" y="2941"/>
                  <a:pt x="9664" y="2772"/>
                </a:cubicBezTo>
                <a:lnTo>
                  <a:pt x="11374" y="290"/>
                </a:lnTo>
                <a:cubicBezTo>
                  <a:pt x="11471" y="145"/>
                  <a:pt x="11206" y="25"/>
                  <a:pt x="10748" y="25"/>
                </a:cubicBezTo>
                <a:lnTo>
                  <a:pt x="3157"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1"/>
          <p:cNvSpPr/>
          <p:nvPr/>
        </p:nvSpPr>
        <p:spPr>
          <a:xfrm>
            <a:off x="477674" y="585909"/>
            <a:ext cx="6315300" cy="44934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1"/>
          <p:cNvSpPr/>
          <p:nvPr/>
        </p:nvSpPr>
        <p:spPr>
          <a:xfrm>
            <a:off x="877362" y="1925542"/>
            <a:ext cx="547052" cy="54803"/>
          </a:xfrm>
          <a:custGeom>
            <a:rect b="b" l="l" r="r" t="t"/>
            <a:pathLst>
              <a:path extrusionOk="0" h="3037" w="30316">
                <a:moveTo>
                  <a:pt x="4049" y="0"/>
                </a:moveTo>
                <a:cubicBezTo>
                  <a:pt x="3567" y="0"/>
                  <a:pt x="3061" y="96"/>
                  <a:pt x="2917" y="265"/>
                </a:cubicBezTo>
                <a:lnTo>
                  <a:pt x="169" y="2747"/>
                </a:lnTo>
                <a:cubicBezTo>
                  <a:pt x="1" y="2892"/>
                  <a:pt x="266" y="3012"/>
                  <a:pt x="748" y="3012"/>
                </a:cubicBezTo>
                <a:lnTo>
                  <a:pt x="27255" y="3036"/>
                </a:lnTo>
                <a:cubicBezTo>
                  <a:pt x="27761" y="3036"/>
                  <a:pt x="28243" y="2916"/>
                  <a:pt x="28340" y="2771"/>
                </a:cubicBezTo>
                <a:lnTo>
                  <a:pt x="30195" y="265"/>
                </a:lnTo>
                <a:cubicBezTo>
                  <a:pt x="30316" y="121"/>
                  <a:pt x="30026" y="0"/>
                  <a:pt x="2954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1"/>
          <p:cNvSpPr/>
          <p:nvPr/>
        </p:nvSpPr>
        <p:spPr>
          <a:xfrm>
            <a:off x="1416997" y="1925542"/>
            <a:ext cx="210495" cy="55236"/>
          </a:xfrm>
          <a:custGeom>
            <a:rect b="b" l="l" r="r" t="t"/>
            <a:pathLst>
              <a:path extrusionOk="0" h="3061" w="11665">
                <a:moveTo>
                  <a:pt x="2941" y="0"/>
                </a:moveTo>
                <a:cubicBezTo>
                  <a:pt x="2483" y="0"/>
                  <a:pt x="2025" y="121"/>
                  <a:pt x="1905" y="265"/>
                </a:cubicBezTo>
                <a:lnTo>
                  <a:pt x="97" y="2771"/>
                </a:lnTo>
                <a:cubicBezTo>
                  <a:pt x="1" y="2916"/>
                  <a:pt x="290" y="3036"/>
                  <a:pt x="796" y="3036"/>
                </a:cubicBezTo>
                <a:lnTo>
                  <a:pt x="9038" y="3060"/>
                </a:lnTo>
                <a:cubicBezTo>
                  <a:pt x="9544" y="3060"/>
                  <a:pt x="10001" y="2940"/>
                  <a:pt x="10098" y="2795"/>
                </a:cubicBezTo>
                <a:lnTo>
                  <a:pt x="11592" y="289"/>
                </a:lnTo>
                <a:cubicBezTo>
                  <a:pt x="11664" y="145"/>
                  <a:pt x="11375" y="24"/>
                  <a:pt x="10893" y="24"/>
                </a:cubicBezTo>
                <a:lnTo>
                  <a:pt x="294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1"/>
          <p:cNvSpPr/>
          <p:nvPr/>
        </p:nvSpPr>
        <p:spPr>
          <a:xfrm>
            <a:off x="264750" y="289411"/>
            <a:ext cx="6315300" cy="44934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1"/>
          <p:cNvSpPr txBox="1"/>
          <p:nvPr/>
        </p:nvSpPr>
        <p:spPr>
          <a:xfrm>
            <a:off x="297234" y="228300"/>
            <a:ext cx="6250500" cy="45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D55FDE"/>
                </a:solidFill>
                <a:latin typeface="Courier New"/>
                <a:ea typeface="Courier New"/>
                <a:cs typeface="Courier New"/>
                <a:sym typeface="Courier New"/>
              </a:rPr>
              <a:t>package </a:t>
            </a:r>
            <a:r>
              <a:rPr lang="en" sz="1100">
                <a:solidFill>
                  <a:srgbClr val="BBBBBB"/>
                </a:solidFill>
                <a:latin typeface="Courier New"/>
                <a:ea typeface="Courier New"/>
                <a:cs typeface="Courier New"/>
                <a:sym typeface="Courier New"/>
              </a:rPr>
              <a:t>com.krillinator.lektion_11_roomdb.user</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5C6370"/>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D55FDE"/>
                </a:solidFill>
                <a:latin typeface="Courier New"/>
                <a:ea typeface="Courier New"/>
                <a:cs typeface="Courier New"/>
                <a:sym typeface="Courier New"/>
              </a:rPr>
              <a:t>class </a:t>
            </a:r>
            <a:r>
              <a:rPr lang="en" sz="1100">
                <a:solidFill>
                  <a:srgbClr val="E5C07B"/>
                </a:solidFill>
                <a:latin typeface="Courier New"/>
                <a:ea typeface="Courier New"/>
                <a:cs typeface="Courier New"/>
                <a:sym typeface="Courier New"/>
              </a:rPr>
              <a:t>UserRepository</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D55FDE"/>
                </a:solidFill>
                <a:latin typeface="Courier New"/>
                <a:ea typeface="Courier New"/>
                <a:cs typeface="Courier New"/>
                <a:sym typeface="Courier New"/>
              </a:rPr>
              <a:t>private val </a:t>
            </a:r>
            <a:r>
              <a:rPr lang="en" sz="1100">
                <a:solidFill>
                  <a:srgbClr val="EF596F"/>
                </a:solidFill>
                <a:latin typeface="Courier New"/>
                <a:ea typeface="Courier New"/>
                <a:cs typeface="Courier New"/>
                <a:sym typeface="Courier New"/>
              </a:rPr>
              <a:t>myDatabase</a:t>
            </a:r>
            <a:r>
              <a:rPr lang="en" sz="1100">
                <a:solidFill>
                  <a:srgbClr val="BBBBBB"/>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MyDatabase</a:t>
            </a:r>
            <a:r>
              <a:rPr lang="en" sz="1100">
                <a:solidFill>
                  <a:srgbClr val="BBBBBB"/>
                </a:solidFill>
                <a:latin typeface="Courier New"/>
                <a:ea typeface="Courier New"/>
                <a:cs typeface="Courier New"/>
                <a:sym typeface="Courier New"/>
              </a:rPr>
              <a:t>,</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latin typeface="Courier New"/>
                <a:ea typeface="Courier New"/>
                <a:cs typeface="Courier New"/>
                <a:sym typeface="Courier New"/>
              </a:rPr>
              <a:t>   </a:t>
            </a:r>
            <a:r>
              <a:rPr lang="en" sz="1100">
                <a:solidFill>
                  <a:srgbClr val="D55FDE"/>
                </a:solidFill>
                <a:latin typeface="Courier New"/>
                <a:ea typeface="Courier New"/>
                <a:cs typeface="Courier New"/>
                <a:sym typeface="Courier New"/>
              </a:rPr>
              <a:t>private val </a:t>
            </a:r>
            <a:r>
              <a:rPr lang="en" sz="1100">
                <a:solidFill>
                  <a:srgbClr val="EF596F"/>
                </a:solidFill>
                <a:latin typeface="Courier New"/>
                <a:ea typeface="Courier New"/>
                <a:cs typeface="Courier New"/>
                <a:sym typeface="Courier New"/>
              </a:rPr>
              <a:t>coroutineScope</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CoroutineScope</a:t>
            </a:r>
            <a:endParaRPr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5C6370"/>
                </a:solidFill>
                <a:latin typeface="Courier New"/>
                <a:ea typeface="Courier New"/>
                <a:cs typeface="Courier New"/>
                <a:sym typeface="Courier New"/>
              </a:rPr>
              <a:t>// SAVE USER</a:t>
            </a:r>
            <a:endParaRPr sz="1100">
              <a:solidFill>
                <a:srgbClr val="5C6370"/>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C6370"/>
                </a:solidFill>
                <a:latin typeface="Courier New"/>
                <a:ea typeface="Courier New"/>
                <a:cs typeface="Courier New"/>
                <a:sym typeface="Courier New"/>
              </a:rPr>
              <a:t>    </a:t>
            </a:r>
            <a:r>
              <a:rPr lang="en" sz="1100">
                <a:solidFill>
                  <a:srgbClr val="D55FDE"/>
                </a:solidFill>
                <a:latin typeface="Courier New"/>
                <a:ea typeface="Courier New"/>
                <a:cs typeface="Courier New"/>
                <a:sym typeface="Courier New"/>
              </a:rPr>
              <a:t>fun </a:t>
            </a:r>
            <a:r>
              <a:rPr lang="en" sz="1100">
                <a:solidFill>
                  <a:srgbClr val="61AFEF"/>
                </a:solidFill>
                <a:latin typeface="Courier New"/>
                <a:ea typeface="Courier New"/>
                <a:cs typeface="Courier New"/>
                <a:sym typeface="Courier New"/>
              </a:rPr>
              <a:t>insertOrUpdateUser</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user</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User</a:t>
            </a:r>
            <a:r>
              <a:rPr lang="en" sz="1100">
                <a:solidFill>
                  <a:srgbClr val="E8BA36"/>
                </a:solidFill>
                <a:latin typeface="Courier New"/>
                <a:ea typeface="Courier New"/>
                <a:cs typeface="Courier New"/>
                <a:sym typeface="Courier New"/>
              </a:rPr>
              <a:t>)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4A857"/>
                </a:solidFill>
                <a:latin typeface="Courier New"/>
                <a:ea typeface="Courier New"/>
                <a:cs typeface="Courier New"/>
                <a:sym typeface="Courier New"/>
              </a:rPr>
              <a:t>       </a:t>
            </a:r>
            <a:r>
              <a:rPr lang="en" sz="1100">
                <a:solidFill>
                  <a:srgbClr val="EF596F"/>
                </a:solidFill>
                <a:latin typeface="Courier New"/>
                <a:ea typeface="Courier New"/>
                <a:cs typeface="Courier New"/>
                <a:sym typeface="Courier New"/>
              </a:rPr>
              <a:t>myDatabase</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userDao</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insertOrUpdateUser</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user</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4A857"/>
                </a:solidFill>
                <a:latin typeface="Courier New"/>
                <a:ea typeface="Courier New"/>
                <a:cs typeface="Courier New"/>
                <a:sym typeface="Courier New"/>
              </a:rPr>
              <a:t>    </a:t>
            </a:r>
            <a:r>
              <a:rPr lang="en" sz="1100">
                <a:solidFill>
                  <a:srgbClr val="D55FDE"/>
                </a:solidFill>
                <a:latin typeface="Courier New"/>
                <a:ea typeface="Courier New"/>
                <a:cs typeface="Courier New"/>
                <a:sym typeface="Courier New"/>
              </a:rPr>
              <a:t>fun </a:t>
            </a:r>
            <a:r>
              <a:rPr lang="en" sz="1100">
                <a:solidFill>
                  <a:srgbClr val="61AFEF"/>
                </a:solidFill>
                <a:latin typeface="Courier New"/>
                <a:ea typeface="Courier New"/>
                <a:cs typeface="Courier New"/>
                <a:sym typeface="Courier New"/>
              </a:rPr>
              <a:t>findAllUsers</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Flow</a:t>
            </a:r>
            <a:r>
              <a:rPr lang="en" sz="1100">
                <a:solidFill>
                  <a:srgbClr val="E8BA36"/>
                </a:solidFill>
                <a:latin typeface="Courier New"/>
                <a:ea typeface="Courier New"/>
                <a:cs typeface="Courier New"/>
                <a:sym typeface="Courier New"/>
              </a:rPr>
              <a:t>&lt;</a:t>
            </a:r>
            <a:r>
              <a:rPr lang="en" sz="1100">
                <a:solidFill>
                  <a:srgbClr val="E5C07B"/>
                </a:solidFill>
                <a:latin typeface="Courier New"/>
                <a:ea typeface="Courier New"/>
                <a:cs typeface="Courier New"/>
                <a:sym typeface="Courier New"/>
              </a:rPr>
              <a:t>List</a:t>
            </a:r>
            <a:r>
              <a:rPr lang="en" sz="1100">
                <a:solidFill>
                  <a:srgbClr val="54A857"/>
                </a:solidFill>
                <a:latin typeface="Courier New"/>
                <a:ea typeface="Courier New"/>
                <a:cs typeface="Courier New"/>
                <a:sym typeface="Courier New"/>
              </a:rPr>
              <a:t>&lt;</a:t>
            </a:r>
            <a:r>
              <a:rPr lang="en" sz="1100">
                <a:solidFill>
                  <a:srgbClr val="E5C07B"/>
                </a:solidFill>
                <a:latin typeface="Courier New"/>
                <a:ea typeface="Courier New"/>
                <a:cs typeface="Courier New"/>
                <a:sym typeface="Courier New"/>
              </a:rPr>
              <a:t>User</a:t>
            </a:r>
            <a:r>
              <a:rPr lang="en" sz="1100">
                <a:solidFill>
                  <a:srgbClr val="54A857"/>
                </a:solidFill>
                <a:latin typeface="Courier New"/>
                <a:ea typeface="Courier New"/>
                <a:cs typeface="Courier New"/>
                <a:sym typeface="Courier New"/>
              </a:rPr>
              <a:t>&gt;</a:t>
            </a:r>
            <a:r>
              <a:rPr lang="en" sz="1100">
                <a:solidFill>
                  <a:srgbClr val="E8BA36"/>
                </a:solidFill>
                <a:latin typeface="Courier New"/>
                <a:ea typeface="Courier New"/>
                <a:cs typeface="Courier New"/>
                <a:sym typeface="Courier New"/>
              </a:rPr>
              <a:t>&gt;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4A857"/>
                </a:solidFill>
                <a:latin typeface="Courier New"/>
                <a:ea typeface="Courier New"/>
                <a:cs typeface="Courier New"/>
                <a:sym typeface="Courier New"/>
              </a:rPr>
              <a:t>       </a:t>
            </a:r>
            <a:r>
              <a:rPr lang="en" sz="1100">
                <a:solidFill>
                  <a:srgbClr val="D55FDE"/>
                </a:solidFill>
                <a:latin typeface="Courier New"/>
                <a:ea typeface="Courier New"/>
                <a:cs typeface="Courier New"/>
                <a:sym typeface="Courier New"/>
              </a:rPr>
              <a:t>return </a:t>
            </a:r>
            <a:r>
              <a:rPr lang="en" sz="1100">
                <a:solidFill>
                  <a:srgbClr val="EF596F"/>
                </a:solidFill>
                <a:latin typeface="Courier New"/>
                <a:ea typeface="Courier New"/>
                <a:cs typeface="Courier New"/>
                <a:sym typeface="Courier New"/>
              </a:rPr>
              <a:t>myDatabase</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userDao</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findAllUsers</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4A857"/>
                </a:solidFill>
                <a:latin typeface="Courier New"/>
                <a:ea typeface="Courier New"/>
                <a:cs typeface="Courier New"/>
                <a:sym typeface="Courier New"/>
              </a:rPr>
              <a:t>   </a:t>
            </a:r>
            <a:r>
              <a:rPr lang="en" sz="1100">
                <a:solidFill>
                  <a:srgbClr val="D55FDE"/>
                </a:solidFill>
                <a:latin typeface="Courier New"/>
                <a:ea typeface="Courier New"/>
                <a:cs typeface="Courier New"/>
                <a:sym typeface="Courier New"/>
              </a:rPr>
              <a:t>fun </a:t>
            </a:r>
            <a:r>
              <a:rPr lang="en" sz="1100">
                <a:solidFill>
                  <a:srgbClr val="61AFEF"/>
                </a:solidFill>
                <a:latin typeface="Courier New"/>
                <a:ea typeface="Courier New"/>
                <a:cs typeface="Courier New"/>
                <a:sym typeface="Courier New"/>
              </a:rPr>
              <a:t>performDatabaseOperation</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dispatcher</a:t>
            </a:r>
            <a:r>
              <a:rPr lang="en" sz="1100">
                <a:solidFill>
                  <a:srgbClr val="BBBBBB"/>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CoroutineDispatcher</a:t>
            </a:r>
            <a:r>
              <a:rPr lang="en" sz="1100">
                <a:solidFill>
                  <a:srgbClr val="BBBBBB"/>
                </a:solidFill>
                <a:latin typeface="Courier New"/>
                <a:ea typeface="Courier New"/>
                <a:cs typeface="Courier New"/>
                <a:sym typeface="Courier New"/>
              </a:rPr>
              <a:t>, </a:t>
            </a:r>
            <a:r>
              <a:rPr lang="en" sz="1100">
                <a:solidFill>
                  <a:srgbClr val="D19A66"/>
                </a:solidFill>
                <a:latin typeface="Courier New"/>
                <a:ea typeface="Courier New"/>
                <a:cs typeface="Courier New"/>
                <a:sym typeface="Courier New"/>
              </a:rPr>
              <a:t>databaseOperation</a:t>
            </a:r>
            <a:r>
              <a:rPr lang="en" sz="1100">
                <a:solidFill>
                  <a:srgbClr val="BBBBBB"/>
                </a:solidFill>
                <a:latin typeface="Courier New"/>
                <a:ea typeface="Courier New"/>
                <a:cs typeface="Courier New"/>
                <a:sym typeface="Courier New"/>
              </a:rPr>
              <a:t>: </a:t>
            </a:r>
            <a:r>
              <a:rPr lang="en" sz="1100">
                <a:solidFill>
                  <a:srgbClr val="D55FDE"/>
                </a:solidFill>
                <a:latin typeface="Courier New"/>
                <a:ea typeface="Courier New"/>
                <a:cs typeface="Courier New"/>
                <a:sym typeface="Courier New"/>
              </a:rPr>
              <a:t>suspend </a:t>
            </a:r>
            <a:r>
              <a:rPr lang="en" sz="1100">
                <a:solidFill>
                  <a:srgbClr val="54A857"/>
                </a:solidFill>
                <a:latin typeface="Courier New"/>
                <a:ea typeface="Courier New"/>
                <a:cs typeface="Courier New"/>
                <a:sym typeface="Courier New"/>
              </a:rPr>
              <a:t>() </a:t>
            </a:r>
            <a:r>
              <a:rPr lang="en" sz="1100">
                <a:solidFill>
                  <a:srgbClr val="BBBBBB"/>
                </a:solidFill>
                <a:latin typeface="Courier New"/>
                <a:ea typeface="Courier New"/>
                <a:cs typeface="Courier New"/>
                <a:sym typeface="Courier New"/>
              </a:rPr>
              <a:t>-&gt; </a:t>
            </a:r>
            <a:r>
              <a:rPr lang="en" sz="1100">
                <a:solidFill>
                  <a:srgbClr val="E5C07B"/>
                </a:solidFill>
                <a:latin typeface="Courier New"/>
                <a:ea typeface="Courier New"/>
                <a:cs typeface="Courier New"/>
                <a:sym typeface="Courier New"/>
              </a:rPr>
              <a:t>Unit</a:t>
            </a:r>
            <a:r>
              <a:rPr lang="en" sz="1100">
                <a:solidFill>
                  <a:srgbClr val="E8BA36"/>
                </a:solidFill>
                <a:latin typeface="Courier New"/>
                <a:ea typeface="Courier New"/>
                <a:cs typeface="Courier New"/>
                <a:sym typeface="Courier New"/>
              </a:rPr>
              <a:t>)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4A857"/>
                </a:solidFill>
                <a:latin typeface="Courier New"/>
                <a:ea typeface="Courier New"/>
                <a:cs typeface="Courier New"/>
                <a:sym typeface="Courier New"/>
              </a:rPr>
              <a:t>       </a:t>
            </a:r>
            <a:r>
              <a:rPr lang="en" sz="1100">
                <a:solidFill>
                  <a:srgbClr val="EF596F"/>
                </a:solidFill>
                <a:latin typeface="Courier New"/>
                <a:ea typeface="Courier New"/>
                <a:cs typeface="Courier New"/>
                <a:sym typeface="Courier New"/>
              </a:rPr>
              <a:t>coroutineScope</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launch</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dispatcher</a:t>
            </a:r>
            <a:r>
              <a:rPr lang="en" sz="1100">
                <a:solidFill>
                  <a:srgbClr val="E8BA36"/>
                </a:solidFill>
                <a:latin typeface="Courier New"/>
                <a:ea typeface="Courier New"/>
                <a:cs typeface="Courier New"/>
                <a:sym typeface="Courier New"/>
              </a:rPr>
              <a:t>) </a:t>
            </a:r>
            <a:r>
              <a:rPr lang="en" sz="1100">
                <a:solidFill>
                  <a:srgbClr val="359FF4"/>
                </a:solidFill>
                <a:latin typeface="Courier New"/>
                <a:ea typeface="Courier New"/>
                <a:cs typeface="Courier New"/>
                <a:sym typeface="Courier New"/>
              </a:rPr>
              <a:t>{</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databaseOperation</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359FF4"/>
                </a:solidFill>
                <a:latin typeface="Courier New"/>
                <a:ea typeface="Courier New"/>
                <a:cs typeface="Courier New"/>
                <a:sym typeface="Courier New"/>
              </a:rPr>
              <a:t>}</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latin typeface="Courier New"/>
                <a:ea typeface="Courier New"/>
                <a:cs typeface="Courier New"/>
                <a:sym typeface="Courier New"/>
              </a:rPr>
              <a:t>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i="1" sz="1100">
              <a:solidFill>
                <a:srgbClr val="D55FDE"/>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2" name="Shape 982"/>
        <p:cNvGrpSpPr/>
        <p:nvPr/>
      </p:nvGrpSpPr>
      <p:grpSpPr>
        <a:xfrm>
          <a:off x="0" y="0"/>
          <a:ext cx="0" cy="0"/>
          <a:chOff x="0" y="0"/>
          <a:chExt cx="0" cy="0"/>
        </a:xfrm>
      </p:grpSpPr>
      <p:sp>
        <p:nvSpPr>
          <p:cNvPr id="983" name="Google Shape;983;p72"/>
          <p:cNvSpPr txBox="1"/>
          <p:nvPr>
            <p:ph type="title"/>
          </p:nvPr>
        </p:nvSpPr>
        <p:spPr>
          <a:xfrm>
            <a:off x="3633875" y="1012300"/>
            <a:ext cx="5412900" cy="1940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Main Activity</a:t>
            </a:r>
            <a:endParaRPr/>
          </a:p>
          <a:p>
            <a:pPr indent="0" lvl="0" marL="0" rtl="0" algn="ctr">
              <a:spcBef>
                <a:spcPts val="0"/>
              </a:spcBef>
              <a:spcAft>
                <a:spcPts val="0"/>
              </a:spcAft>
              <a:buNone/>
            </a:pPr>
            <a:r>
              <a:rPr lang="en"/>
              <a:t>Fetch &amp; Insert</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73"/>
          <p:cNvSpPr txBox="1"/>
          <p:nvPr>
            <p:ph idx="1" type="body"/>
          </p:nvPr>
        </p:nvSpPr>
        <p:spPr>
          <a:xfrm>
            <a:off x="5870975" y="1973025"/>
            <a:ext cx="29760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Arial"/>
                <a:ea typeface="Arial"/>
                <a:cs typeface="Arial"/>
                <a:sym typeface="Arial"/>
              </a:rPr>
              <a:t>Inom onCreate, så kan vi sätta upp vår databas, repository och förbereda lite data!</a:t>
            </a:r>
            <a:endParaRPr sz="1100">
              <a:latin typeface="Arial"/>
              <a:ea typeface="Arial"/>
              <a:cs typeface="Arial"/>
              <a:sym typeface="Arial"/>
            </a:endParaRPr>
          </a:p>
        </p:txBody>
      </p:sp>
      <p:sp>
        <p:nvSpPr>
          <p:cNvPr id="989" name="Google Shape;989;p73"/>
          <p:cNvSpPr txBox="1"/>
          <p:nvPr>
            <p:ph type="title"/>
          </p:nvPr>
        </p:nvSpPr>
        <p:spPr>
          <a:xfrm>
            <a:off x="5763050" y="1256550"/>
            <a:ext cx="32580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300"/>
              <a:t>OnCreate()</a:t>
            </a:r>
            <a:endParaRPr sz="2300"/>
          </a:p>
        </p:txBody>
      </p:sp>
      <p:sp>
        <p:nvSpPr>
          <p:cNvPr id="990" name="Google Shape;990;p73"/>
          <p:cNvSpPr/>
          <p:nvPr/>
        </p:nvSpPr>
        <p:spPr>
          <a:xfrm>
            <a:off x="807798" y="1989024"/>
            <a:ext cx="326145" cy="54803"/>
          </a:xfrm>
          <a:custGeom>
            <a:rect b="b" l="l" r="r" t="t"/>
            <a:pathLst>
              <a:path extrusionOk="0" h="3037" w="18074">
                <a:moveTo>
                  <a:pt x="4073" y="0"/>
                </a:moveTo>
                <a:cubicBezTo>
                  <a:pt x="3591" y="0"/>
                  <a:pt x="3060" y="97"/>
                  <a:pt x="2892" y="265"/>
                </a:cubicBezTo>
                <a:lnTo>
                  <a:pt x="145" y="2747"/>
                </a:lnTo>
                <a:cubicBezTo>
                  <a:pt x="0" y="2892"/>
                  <a:pt x="265" y="3013"/>
                  <a:pt x="771" y="3013"/>
                </a:cubicBezTo>
                <a:lnTo>
                  <a:pt x="14507" y="3037"/>
                </a:lnTo>
                <a:cubicBezTo>
                  <a:pt x="15013" y="3037"/>
                  <a:pt x="15519" y="2916"/>
                  <a:pt x="15664" y="2772"/>
                </a:cubicBezTo>
                <a:lnTo>
                  <a:pt x="17929" y="265"/>
                </a:lnTo>
                <a:cubicBezTo>
                  <a:pt x="18073" y="121"/>
                  <a:pt x="17784" y="0"/>
                  <a:pt x="1730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3"/>
          <p:cNvSpPr/>
          <p:nvPr/>
        </p:nvSpPr>
        <p:spPr>
          <a:xfrm>
            <a:off x="1117396" y="1989024"/>
            <a:ext cx="227439" cy="54803"/>
          </a:xfrm>
          <a:custGeom>
            <a:rect b="b" l="l" r="r" t="t"/>
            <a:pathLst>
              <a:path extrusionOk="0" h="3037" w="12604">
                <a:moveTo>
                  <a:pt x="3495" y="0"/>
                </a:moveTo>
                <a:cubicBezTo>
                  <a:pt x="3013" y="0"/>
                  <a:pt x="2507" y="121"/>
                  <a:pt x="2362" y="265"/>
                </a:cubicBezTo>
                <a:lnTo>
                  <a:pt x="145" y="2772"/>
                </a:lnTo>
                <a:cubicBezTo>
                  <a:pt x="1" y="2916"/>
                  <a:pt x="314" y="3037"/>
                  <a:pt x="820" y="3037"/>
                </a:cubicBezTo>
                <a:lnTo>
                  <a:pt x="9447" y="3037"/>
                </a:lnTo>
                <a:cubicBezTo>
                  <a:pt x="9953" y="3037"/>
                  <a:pt x="10459" y="2916"/>
                  <a:pt x="10579" y="2772"/>
                </a:cubicBezTo>
                <a:lnTo>
                  <a:pt x="12483" y="265"/>
                </a:lnTo>
                <a:cubicBezTo>
                  <a:pt x="12604" y="121"/>
                  <a:pt x="12290" y="0"/>
                  <a:pt x="1180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3"/>
          <p:cNvSpPr/>
          <p:nvPr/>
        </p:nvSpPr>
        <p:spPr>
          <a:xfrm>
            <a:off x="947376" y="1861608"/>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3"/>
          <p:cNvSpPr/>
          <p:nvPr/>
        </p:nvSpPr>
        <p:spPr>
          <a:xfrm>
            <a:off x="1347867" y="1861608"/>
            <a:ext cx="206994" cy="55254"/>
          </a:xfrm>
          <a:custGeom>
            <a:rect b="b" l="l" r="r" t="t"/>
            <a:pathLst>
              <a:path extrusionOk="0" h="3062" w="11471">
                <a:moveTo>
                  <a:pt x="3157" y="1"/>
                </a:moveTo>
                <a:cubicBezTo>
                  <a:pt x="2723" y="1"/>
                  <a:pt x="2266" y="121"/>
                  <a:pt x="2145" y="266"/>
                </a:cubicBezTo>
                <a:lnTo>
                  <a:pt x="121" y="2772"/>
                </a:lnTo>
                <a:cubicBezTo>
                  <a:pt x="0" y="2917"/>
                  <a:pt x="290" y="3037"/>
                  <a:pt x="747" y="3037"/>
                </a:cubicBezTo>
                <a:lnTo>
                  <a:pt x="8651" y="3061"/>
                </a:lnTo>
                <a:cubicBezTo>
                  <a:pt x="9109" y="3061"/>
                  <a:pt x="9567" y="2941"/>
                  <a:pt x="9664" y="2772"/>
                </a:cubicBezTo>
                <a:lnTo>
                  <a:pt x="11374" y="290"/>
                </a:lnTo>
                <a:cubicBezTo>
                  <a:pt x="11471" y="145"/>
                  <a:pt x="11206" y="25"/>
                  <a:pt x="10748" y="25"/>
                </a:cubicBezTo>
                <a:lnTo>
                  <a:pt x="3157"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3"/>
          <p:cNvSpPr/>
          <p:nvPr/>
        </p:nvSpPr>
        <p:spPr>
          <a:xfrm>
            <a:off x="435906" y="2267599"/>
            <a:ext cx="5076300" cy="28116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3"/>
          <p:cNvSpPr/>
          <p:nvPr/>
        </p:nvSpPr>
        <p:spPr>
          <a:xfrm>
            <a:off x="877362" y="1925542"/>
            <a:ext cx="547052" cy="54803"/>
          </a:xfrm>
          <a:custGeom>
            <a:rect b="b" l="l" r="r" t="t"/>
            <a:pathLst>
              <a:path extrusionOk="0" h="3037" w="30316">
                <a:moveTo>
                  <a:pt x="4049" y="0"/>
                </a:moveTo>
                <a:cubicBezTo>
                  <a:pt x="3567" y="0"/>
                  <a:pt x="3061" y="96"/>
                  <a:pt x="2917" y="265"/>
                </a:cubicBezTo>
                <a:lnTo>
                  <a:pt x="169" y="2747"/>
                </a:lnTo>
                <a:cubicBezTo>
                  <a:pt x="1" y="2892"/>
                  <a:pt x="266" y="3012"/>
                  <a:pt x="748" y="3012"/>
                </a:cubicBezTo>
                <a:lnTo>
                  <a:pt x="27255" y="3036"/>
                </a:lnTo>
                <a:cubicBezTo>
                  <a:pt x="27761" y="3036"/>
                  <a:pt x="28243" y="2916"/>
                  <a:pt x="28340" y="2771"/>
                </a:cubicBezTo>
                <a:lnTo>
                  <a:pt x="30195" y="265"/>
                </a:lnTo>
                <a:cubicBezTo>
                  <a:pt x="30316" y="121"/>
                  <a:pt x="30026" y="0"/>
                  <a:pt x="2954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3"/>
          <p:cNvSpPr/>
          <p:nvPr/>
        </p:nvSpPr>
        <p:spPr>
          <a:xfrm>
            <a:off x="1416997" y="1925542"/>
            <a:ext cx="210495" cy="55236"/>
          </a:xfrm>
          <a:custGeom>
            <a:rect b="b" l="l" r="r" t="t"/>
            <a:pathLst>
              <a:path extrusionOk="0" h="3061" w="11665">
                <a:moveTo>
                  <a:pt x="2941" y="0"/>
                </a:moveTo>
                <a:cubicBezTo>
                  <a:pt x="2483" y="0"/>
                  <a:pt x="2025" y="121"/>
                  <a:pt x="1905" y="265"/>
                </a:cubicBezTo>
                <a:lnTo>
                  <a:pt x="97" y="2771"/>
                </a:lnTo>
                <a:cubicBezTo>
                  <a:pt x="1" y="2916"/>
                  <a:pt x="290" y="3036"/>
                  <a:pt x="796" y="3036"/>
                </a:cubicBezTo>
                <a:lnTo>
                  <a:pt x="9038" y="3060"/>
                </a:lnTo>
                <a:cubicBezTo>
                  <a:pt x="9544" y="3060"/>
                  <a:pt x="10001" y="2940"/>
                  <a:pt x="10098" y="2795"/>
                </a:cubicBezTo>
                <a:lnTo>
                  <a:pt x="11592" y="289"/>
                </a:lnTo>
                <a:cubicBezTo>
                  <a:pt x="11664" y="145"/>
                  <a:pt x="11375" y="24"/>
                  <a:pt x="10893" y="24"/>
                </a:cubicBezTo>
                <a:lnTo>
                  <a:pt x="294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3"/>
          <p:cNvSpPr/>
          <p:nvPr/>
        </p:nvSpPr>
        <p:spPr>
          <a:xfrm>
            <a:off x="264750" y="2082068"/>
            <a:ext cx="5076300" cy="28116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3"/>
          <p:cNvSpPr txBox="1"/>
          <p:nvPr/>
        </p:nvSpPr>
        <p:spPr>
          <a:xfrm>
            <a:off x="290861" y="2043828"/>
            <a:ext cx="5024400" cy="28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val </a:t>
            </a:r>
            <a:r>
              <a:rPr lang="en" sz="1100">
                <a:solidFill>
                  <a:srgbClr val="BBBBBB"/>
                </a:solidFill>
                <a:latin typeface="Courier New"/>
                <a:ea typeface="Courier New"/>
                <a:cs typeface="Courier New"/>
                <a:sym typeface="Courier New"/>
              </a:rPr>
              <a:t>db = </a:t>
            </a:r>
            <a:r>
              <a:rPr lang="en" sz="1100">
                <a:solidFill>
                  <a:srgbClr val="E5C07B"/>
                </a:solidFill>
                <a:latin typeface="Courier New"/>
                <a:ea typeface="Courier New"/>
                <a:cs typeface="Courier New"/>
                <a:sym typeface="Courier New"/>
              </a:rPr>
              <a:t>AppDatabase</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getInstance</a:t>
            </a:r>
            <a:r>
              <a:rPr lang="en" sz="1100">
                <a:solidFill>
                  <a:srgbClr val="E8BA36"/>
                </a:solidFill>
                <a:latin typeface="Courier New"/>
                <a:ea typeface="Courier New"/>
                <a:cs typeface="Courier New"/>
                <a:sym typeface="Courier New"/>
              </a:rPr>
              <a:t>(</a:t>
            </a:r>
            <a:r>
              <a:rPr lang="en" sz="1100">
                <a:solidFill>
                  <a:srgbClr val="EF596F"/>
                </a:solidFill>
                <a:latin typeface="Courier New"/>
                <a:ea typeface="Courier New"/>
                <a:cs typeface="Courier New"/>
                <a:sym typeface="Courier New"/>
              </a:rPr>
              <a:t>applicationContext</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BBBBBB"/>
                </a:solidFill>
                <a:latin typeface="Courier New"/>
                <a:ea typeface="Courier New"/>
                <a:cs typeface="Courier New"/>
                <a:sym typeface="Courier New"/>
              </a:rPr>
              <a:t>userRepository </a:t>
            </a:r>
            <a:r>
              <a:rPr lang="en" sz="1100">
                <a:solidFill>
                  <a:srgbClr val="BBBBBB"/>
                </a:solidFill>
                <a:latin typeface="Courier New"/>
                <a:ea typeface="Courier New"/>
                <a:cs typeface="Courier New"/>
                <a:sym typeface="Courier New"/>
              </a:rPr>
              <a:t>= </a:t>
            </a:r>
            <a:r>
              <a:rPr lang="en" sz="1100">
                <a:solidFill>
                  <a:srgbClr val="61AFEF"/>
                </a:solidFill>
                <a:latin typeface="Courier New"/>
                <a:ea typeface="Courier New"/>
                <a:cs typeface="Courier New"/>
                <a:sym typeface="Courier New"/>
              </a:rPr>
              <a:t>UserRepository</a:t>
            </a:r>
            <a:r>
              <a:rPr lang="en" sz="1100">
                <a:solidFill>
                  <a:srgbClr val="E8BA36"/>
                </a:solidFill>
                <a:latin typeface="Courier New"/>
                <a:ea typeface="Courier New"/>
                <a:cs typeface="Courier New"/>
                <a:sym typeface="Courier New"/>
              </a:rPr>
              <a:t>(</a:t>
            </a:r>
            <a:r>
              <a:rPr lang="en" sz="1100">
                <a:solidFill>
                  <a:srgbClr val="E5C07B"/>
                </a:solidFill>
                <a:latin typeface="Courier New"/>
                <a:ea typeface="Courier New"/>
                <a:cs typeface="Courier New"/>
                <a:sym typeface="Courier New"/>
              </a:rPr>
              <a:t>db</a:t>
            </a:r>
            <a:r>
              <a:rPr lang="en" sz="1100">
                <a:solidFill>
                  <a:srgbClr val="BBBBBB"/>
                </a:solidFill>
                <a:latin typeface="Courier New"/>
                <a:ea typeface="Courier New"/>
                <a:cs typeface="Courier New"/>
                <a:sym typeface="Courier New"/>
              </a:rPr>
              <a:t>, </a:t>
            </a:r>
            <a:r>
              <a:rPr lang="en" sz="1100">
                <a:solidFill>
                  <a:srgbClr val="EF596F"/>
                </a:solidFill>
                <a:latin typeface="Courier New"/>
                <a:ea typeface="Courier New"/>
                <a:cs typeface="Courier New"/>
                <a:sym typeface="Courier New"/>
              </a:rPr>
              <a:t>lifecycleScope</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61AFEF"/>
                </a:solidFill>
                <a:latin typeface="Courier New"/>
                <a:ea typeface="Courier New"/>
                <a:cs typeface="Courier New"/>
                <a:sym typeface="Courier New"/>
              </a:rPr>
              <a:t>println</a:t>
            </a:r>
            <a:r>
              <a:rPr lang="en" sz="1100">
                <a:solidFill>
                  <a:srgbClr val="E8BA36"/>
                </a:solidFill>
                <a:latin typeface="Courier New"/>
                <a:ea typeface="Courier New"/>
                <a:cs typeface="Courier New"/>
                <a:sym typeface="Courier New"/>
              </a:rPr>
              <a:t>(</a:t>
            </a:r>
            <a:r>
              <a:rPr lang="en" sz="1100">
                <a:solidFill>
                  <a:srgbClr val="EF596F"/>
                </a:solidFill>
                <a:latin typeface="Courier New"/>
                <a:ea typeface="Courier New"/>
                <a:cs typeface="Courier New"/>
                <a:sym typeface="Courier New"/>
              </a:rPr>
              <a:t>applicationContext</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getDatabasePath</a:t>
            </a:r>
            <a:r>
              <a:rPr lang="en" sz="1100">
                <a:solidFill>
                  <a:srgbClr val="54A857"/>
                </a:solidFill>
                <a:latin typeface="Courier New"/>
                <a:ea typeface="Courier New"/>
                <a:cs typeface="Courier New"/>
                <a:sym typeface="Courier New"/>
              </a:rPr>
              <a:t>(</a:t>
            </a:r>
            <a:r>
              <a:rPr lang="en" sz="1100">
                <a:solidFill>
                  <a:srgbClr val="89CA78"/>
                </a:solidFill>
                <a:latin typeface="Courier New"/>
                <a:ea typeface="Courier New"/>
                <a:cs typeface="Courier New"/>
                <a:sym typeface="Courier New"/>
              </a:rPr>
              <a:t>"my-app-db"</a:t>
            </a:r>
            <a:r>
              <a:rPr lang="en" sz="1100">
                <a:solidFill>
                  <a:srgbClr val="54A857"/>
                </a:solidFill>
                <a:latin typeface="Courier New"/>
                <a:ea typeface="Courier New"/>
                <a:cs typeface="Courier New"/>
                <a:sym typeface="Courier New"/>
              </a:rPr>
              <a:t>)</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i="1" sz="1100">
              <a:solidFill>
                <a:srgbClr val="D55FDE"/>
              </a:solidFill>
              <a:latin typeface="Courier New"/>
              <a:ea typeface="Courier New"/>
              <a:cs typeface="Courier New"/>
              <a:sym typeface="Courier New"/>
            </a:endParaRPr>
          </a:p>
        </p:txBody>
      </p:sp>
      <p:pic>
        <p:nvPicPr>
          <p:cNvPr id="999" name="Google Shape;999;p73"/>
          <p:cNvPicPr preferRelativeResize="0"/>
          <p:nvPr/>
        </p:nvPicPr>
        <p:blipFill>
          <a:blip r:embed="rId3">
            <a:alphaModFix/>
          </a:blip>
          <a:stretch>
            <a:fillRect/>
          </a:stretch>
        </p:blipFill>
        <p:spPr>
          <a:xfrm>
            <a:off x="290850" y="1588125"/>
            <a:ext cx="1827750" cy="36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9"/>
          <p:cNvSpPr/>
          <p:nvPr/>
        </p:nvSpPr>
        <p:spPr>
          <a:xfrm>
            <a:off x="6115400" y="2071775"/>
            <a:ext cx="2640900" cy="2640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7805100" y="1597325"/>
            <a:ext cx="2879100" cy="17577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5326800" y="4254900"/>
            <a:ext cx="2879100" cy="1757700"/>
          </a:xfrm>
          <a:prstGeom prst="diagStripe">
            <a:avLst>
              <a:gd fmla="val 50000" name="adj"/>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txBox="1"/>
          <p:nvPr>
            <p:ph idx="1" type="body"/>
          </p:nvPr>
        </p:nvSpPr>
        <p:spPr>
          <a:xfrm>
            <a:off x="609501" y="1973025"/>
            <a:ext cx="4922100" cy="21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Overpass Mono"/>
              <a:ea typeface="Overpass Mono"/>
              <a:cs typeface="Overpass Mono"/>
              <a:sym typeface="Overpass Mono"/>
            </a:endParaRPr>
          </a:p>
          <a:p>
            <a:pPr indent="0" lvl="0" marL="0" rtl="0" algn="l">
              <a:spcBef>
                <a:spcPts val="0"/>
              </a:spcBef>
              <a:spcAft>
                <a:spcPts val="0"/>
              </a:spcAft>
              <a:buNone/>
            </a:pPr>
            <a:r>
              <a:t/>
            </a:r>
            <a:endParaRPr sz="1700"/>
          </a:p>
          <a:p>
            <a:pPr indent="-336550" lvl="0" marL="457200" rtl="0" algn="l">
              <a:spcBef>
                <a:spcPts val="0"/>
              </a:spcBef>
              <a:spcAft>
                <a:spcPts val="0"/>
              </a:spcAft>
              <a:buClr>
                <a:srgbClr val="61AFEF"/>
              </a:buClr>
              <a:buSzPts val="1700"/>
              <a:buChar char="●"/>
            </a:pPr>
            <a:r>
              <a:rPr lang="en" sz="1700"/>
              <a:t>Spara ner data lokalt inom mobila enheter</a:t>
            </a:r>
            <a:endParaRPr sz="1700"/>
          </a:p>
          <a:p>
            <a:pPr indent="-336550" lvl="0" marL="457200" rtl="0" algn="l">
              <a:spcBef>
                <a:spcPts val="0"/>
              </a:spcBef>
              <a:spcAft>
                <a:spcPts val="0"/>
              </a:spcAft>
              <a:buClr>
                <a:srgbClr val="61AFEF"/>
              </a:buClr>
              <a:buSzPts val="1700"/>
              <a:buChar char="●"/>
            </a:pPr>
            <a:r>
              <a:rPr lang="en" sz="1700"/>
              <a:t>Byggt uppepå sqLITE</a:t>
            </a:r>
            <a:endParaRPr sz="1700"/>
          </a:p>
          <a:p>
            <a:pPr indent="-336550" lvl="0" marL="457200" rtl="0" algn="l">
              <a:spcBef>
                <a:spcPts val="0"/>
              </a:spcBef>
              <a:spcAft>
                <a:spcPts val="0"/>
              </a:spcAft>
              <a:buClr>
                <a:srgbClr val="61AFEF"/>
              </a:buClr>
              <a:buSzPts val="1700"/>
              <a:buChar char="●"/>
            </a:pPr>
            <a:r>
              <a:rPr lang="en" sz="1700"/>
              <a:t>Enkel uppsättning!</a:t>
            </a:r>
            <a:endParaRPr sz="1700"/>
          </a:p>
        </p:txBody>
      </p:sp>
      <p:sp>
        <p:nvSpPr>
          <p:cNvPr id="378" name="Google Shape;378;p29"/>
          <p:cNvSpPr/>
          <p:nvPr/>
        </p:nvSpPr>
        <p:spPr>
          <a:xfrm>
            <a:off x="6148700" y="981250"/>
            <a:ext cx="2995200" cy="1910100"/>
          </a:xfrm>
          <a:prstGeom prst="diagStripe">
            <a:avLst>
              <a:gd fmla="val 50000" name="adj"/>
            </a:avLst>
          </a:prstGeom>
          <a:solidFill>
            <a:srgbClr val="C7D2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6027700" y="1984075"/>
            <a:ext cx="2640900" cy="2640900"/>
          </a:xfrm>
          <a:prstGeom prst="rect">
            <a:avLst/>
          </a:prstGeom>
          <a:solidFill>
            <a:schemeClr val="dk2"/>
          </a:solidFill>
          <a:ln>
            <a:noFill/>
          </a:ln>
          <a:effectLst>
            <a:outerShdw blurRad="57150" rotWithShape="0" algn="bl" dir="3000000" dist="2095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DB</a:t>
            </a:r>
            <a:endParaRPr>
              <a:solidFill>
                <a:schemeClr val="dk2"/>
              </a:solidFill>
            </a:endParaRPr>
          </a:p>
        </p:txBody>
      </p:sp>
      <p:pic>
        <p:nvPicPr>
          <p:cNvPr id="381" name="Google Shape;381;p29"/>
          <p:cNvPicPr preferRelativeResize="0"/>
          <p:nvPr/>
        </p:nvPicPr>
        <p:blipFill>
          <a:blip r:embed="rId3">
            <a:alphaModFix/>
          </a:blip>
          <a:stretch>
            <a:fillRect/>
          </a:stretch>
        </p:blipFill>
        <p:spPr>
          <a:xfrm>
            <a:off x="6115400" y="1934076"/>
            <a:ext cx="2391499" cy="2640901"/>
          </a:xfrm>
          <a:prstGeom prst="rect">
            <a:avLst/>
          </a:prstGeom>
          <a:noFill/>
          <a:ln>
            <a:noFill/>
          </a:ln>
        </p:spPr>
      </p:pic>
      <p:sp>
        <p:nvSpPr>
          <p:cNvPr id="382" name="Google Shape;382;p29"/>
          <p:cNvSpPr/>
          <p:nvPr/>
        </p:nvSpPr>
        <p:spPr>
          <a:xfrm>
            <a:off x="5996300" y="981250"/>
            <a:ext cx="2879100" cy="1757700"/>
          </a:xfrm>
          <a:prstGeom prst="diagStripe">
            <a:avLst>
              <a:gd fmla="val 50000" name="adj"/>
            </a:avLst>
          </a:pr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7524751" y="3887550"/>
            <a:ext cx="161928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644250" y="87750"/>
            <a:ext cx="3034200" cy="10182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rot="10800000">
            <a:off x="-1652175" y="420250"/>
            <a:ext cx="3034200" cy="1018200"/>
          </a:xfrm>
          <a:prstGeom prst="diagStrip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500"/>
                                        <p:tgtEl>
                                          <p:spTgt spid="377">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500"/>
                                        <p:tgtEl>
                                          <p:spTgt spid="377">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500"/>
                                        <p:tgtEl>
                                          <p:spTgt spid="377">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500"/>
                                        <p:tgtEl>
                                          <p:spTgt spid="377">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77">
                                            <p:txEl>
                                              <p:pRg end="4" st="4"/>
                                            </p:txEl>
                                          </p:spTgt>
                                        </p:tgtEl>
                                        <p:attrNameLst>
                                          <p:attrName>style.visibility</p:attrName>
                                        </p:attrNameLst>
                                      </p:cBhvr>
                                      <p:to>
                                        <p:strVal val="visible"/>
                                      </p:to>
                                    </p:set>
                                    <p:animEffect filter="fade" transition="in">
                                      <p:cBhvr>
                                        <p:cTn dur="500"/>
                                        <p:tgtEl>
                                          <p:spTgt spid="37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74"/>
          <p:cNvSpPr txBox="1"/>
          <p:nvPr>
            <p:ph idx="1" type="body"/>
          </p:nvPr>
        </p:nvSpPr>
        <p:spPr>
          <a:xfrm>
            <a:off x="5870975" y="1973025"/>
            <a:ext cx="29760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rgbClr val="BB0066"/>
                </a:solidFill>
                <a:latin typeface="Arial"/>
                <a:ea typeface="Arial"/>
                <a:cs typeface="Arial"/>
                <a:sym typeface="Arial"/>
              </a:rPr>
              <a:t>THIS WON’T WORK ANYMORE!</a:t>
            </a:r>
            <a:endParaRPr sz="1400">
              <a:solidFill>
                <a:srgbClr val="BB0066"/>
              </a:solidFill>
              <a:latin typeface="Arial"/>
              <a:ea typeface="Arial"/>
              <a:cs typeface="Arial"/>
              <a:sym typeface="Arial"/>
            </a:endParaRPr>
          </a:p>
        </p:txBody>
      </p:sp>
      <p:sp>
        <p:nvSpPr>
          <p:cNvPr id="1005" name="Google Shape;1005;p74"/>
          <p:cNvSpPr txBox="1"/>
          <p:nvPr>
            <p:ph type="title"/>
          </p:nvPr>
        </p:nvSpPr>
        <p:spPr>
          <a:xfrm>
            <a:off x="5763050" y="1256550"/>
            <a:ext cx="32580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300">
                <a:solidFill>
                  <a:srgbClr val="BB0066"/>
                </a:solidFill>
              </a:rPr>
              <a:t>onClick</a:t>
            </a:r>
            <a:endParaRPr sz="2300">
              <a:solidFill>
                <a:srgbClr val="BB0066"/>
              </a:solidFill>
            </a:endParaRPr>
          </a:p>
        </p:txBody>
      </p:sp>
      <p:sp>
        <p:nvSpPr>
          <p:cNvPr id="1006" name="Google Shape;1006;p74"/>
          <p:cNvSpPr/>
          <p:nvPr/>
        </p:nvSpPr>
        <p:spPr>
          <a:xfrm>
            <a:off x="807798" y="1989024"/>
            <a:ext cx="326145" cy="54803"/>
          </a:xfrm>
          <a:custGeom>
            <a:rect b="b" l="l" r="r" t="t"/>
            <a:pathLst>
              <a:path extrusionOk="0" h="3037" w="18074">
                <a:moveTo>
                  <a:pt x="4073" y="0"/>
                </a:moveTo>
                <a:cubicBezTo>
                  <a:pt x="3591" y="0"/>
                  <a:pt x="3060" y="97"/>
                  <a:pt x="2892" y="265"/>
                </a:cubicBezTo>
                <a:lnTo>
                  <a:pt x="145" y="2747"/>
                </a:lnTo>
                <a:cubicBezTo>
                  <a:pt x="0" y="2892"/>
                  <a:pt x="265" y="3013"/>
                  <a:pt x="771" y="3013"/>
                </a:cubicBezTo>
                <a:lnTo>
                  <a:pt x="14507" y="3037"/>
                </a:lnTo>
                <a:cubicBezTo>
                  <a:pt x="15013" y="3037"/>
                  <a:pt x="15519" y="2916"/>
                  <a:pt x="15664" y="2772"/>
                </a:cubicBezTo>
                <a:lnTo>
                  <a:pt x="17929" y="265"/>
                </a:lnTo>
                <a:cubicBezTo>
                  <a:pt x="18073" y="121"/>
                  <a:pt x="17784" y="0"/>
                  <a:pt x="1730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4"/>
          <p:cNvSpPr/>
          <p:nvPr/>
        </p:nvSpPr>
        <p:spPr>
          <a:xfrm>
            <a:off x="1117396" y="1989024"/>
            <a:ext cx="227439" cy="54803"/>
          </a:xfrm>
          <a:custGeom>
            <a:rect b="b" l="l" r="r" t="t"/>
            <a:pathLst>
              <a:path extrusionOk="0" h="3037" w="12604">
                <a:moveTo>
                  <a:pt x="3495" y="0"/>
                </a:moveTo>
                <a:cubicBezTo>
                  <a:pt x="3013" y="0"/>
                  <a:pt x="2507" y="121"/>
                  <a:pt x="2362" y="265"/>
                </a:cubicBezTo>
                <a:lnTo>
                  <a:pt x="145" y="2772"/>
                </a:lnTo>
                <a:cubicBezTo>
                  <a:pt x="1" y="2916"/>
                  <a:pt x="314" y="3037"/>
                  <a:pt x="820" y="3037"/>
                </a:cubicBezTo>
                <a:lnTo>
                  <a:pt x="9447" y="3037"/>
                </a:lnTo>
                <a:cubicBezTo>
                  <a:pt x="9953" y="3037"/>
                  <a:pt x="10459" y="2916"/>
                  <a:pt x="10579" y="2772"/>
                </a:cubicBezTo>
                <a:lnTo>
                  <a:pt x="12483" y="265"/>
                </a:lnTo>
                <a:cubicBezTo>
                  <a:pt x="12604" y="121"/>
                  <a:pt x="12290" y="0"/>
                  <a:pt x="1180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4"/>
          <p:cNvSpPr/>
          <p:nvPr/>
        </p:nvSpPr>
        <p:spPr>
          <a:xfrm>
            <a:off x="947376" y="1861608"/>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4"/>
          <p:cNvSpPr/>
          <p:nvPr/>
        </p:nvSpPr>
        <p:spPr>
          <a:xfrm>
            <a:off x="1347867" y="1861608"/>
            <a:ext cx="206994" cy="55254"/>
          </a:xfrm>
          <a:custGeom>
            <a:rect b="b" l="l" r="r" t="t"/>
            <a:pathLst>
              <a:path extrusionOk="0" h="3062" w="11471">
                <a:moveTo>
                  <a:pt x="3157" y="1"/>
                </a:moveTo>
                <a:cubicBezTo>
                  <a:pt x="2723" y="1"/>
                  <a:pt x="2266" y="121"/>
                  <a:pt x="2145" y="266"/>
                </a:cubicBezTo>
                <a:lnTo>
                  <a:pt x="121" y="2772"/>
                </a:lnTo>
                <a:cubicBezTo>
                  <a:pt x="0" y="2917"/>
                  <a:pt x="290" y="3037"/>
                  <a:pt x="747" y="3037"/>
                </a:cubicBezTo>
                <a:lnTo>
                  <a:pt x="8651" y="3061"/>
                </a:lnTo>
                <a:cubicBezTo>
                  <a:pt x="9109" y="3061"/>
                  <a:pt x="9567" y="2941"/>
                  <a:pt x="9664" y="2772"/>
                </a:cubicBezTo>
                <a:lnTo>
                  <a:pt x="11374" y="290"/>
                </a:lnTo>
                <a:cubicBezTo>
                  <a:pt x="11471" y="145"/>
                  <a:pt x="11206" y="25"/>
                  <a:pt x="10748" y="25"/>
                </a:cubicBezTo>
                <a:lnTo>
                  <a:pt x="3157"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4"/>
          <p:cNvSpPr/>
          <p:nvPr/>
        </p:nvSpPr>
        <p:spPr>
          <a:xfrm>
            <a:off x="449284" y="2676902"/>
            <a:ext cx="5472900" cy="19239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4"/>
          <p:cNvSpPr/>
          <p:nvPr/>
        </p:nvSpPr>
        <p:spPr>
          <a:xfrm>
            <a:off x="877362" y="1925542"/>
            <a:ext cx="547052" cy="54803"/>
          </a:xfrm>
          <a:custGeom>
            <a:rect b="b" l="l" r="r" t="t"/>
            <a:pathLst>
              <a:path extrusionOk="0" h="3037" w="30316">
                <a:moveTo>
                  <a:pt x="4049" y="0"/>
                </a:moveTo>
                <a:cubicBezTo>
                  <a:pt x="3567" y="0"/>
                  <a:pt x="3061" y="96"/>
                  <a:pt x="2917" y="265"/>
                </a:cubicBezTo>
                <a:lnTo>
                  <a:pt x="169" y="2747"/>
                </a:lnTo>
                <a:cubicBezTo>
                  <a:pt x="1" y="2892"/>
                  <a:pt x="266" y="3012"/>
                  <a:pt x="748" y="3012"/>
                </a:cubicBezTo>
                <a:lnTo>
                  <a:pt x="27255" y="3036"/>
                </a:lnTo>
                <a:cubicBezTo>
                  <a:pt x="27761" y="3036"/>
                  <a:pt x="28243" y="2916"/>
                  <a:pt x="28340" y="2771"/>
                </a:cubicBezTo>
                <a:lnTo>
                  <a:pt x="30195" y="265"/>
                </a:lnTo>
                <a:cubicBezTo>
                  <a:pt x="30316" y="121"/>
                  <a:pt x="30026" y="0"/>
                  <a:pt x="2954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4"/>
          <p:cNvSpPr/>
          <p:nvPr/>
        </p:nvSpPr>
        <p:spPr>
          <a:xfrm>
            <a:off x="1416997" y="1925542"/>
            <a:ext cx="210495" cy="55236"/>
          </a:xfrm>
          <a:custGeom>
            <a:rect b="b" l="l" r="r" t="t"/>
            <a:pathLst>
              <a:path extrusionOk="0" h="3061" w="11665">
                <a:moveTo>
                  <a:pt x="2941" y="0"/>
                </a:moveTo>
                <a:cubicBezTo>
                  <a:pt x="2483" y="0"/>
                  <a:pt x="2025" y="121"/>
                  <a:pt x="1905" y="265"/>
                </a:cubicBezTo>
                <a:lnTo>
                  <a:pt x="97" y="2771"/>
                </a:lnTo>
                <a:cubicBezTo>
                  <a:pt x="1" y="2916"/>
                  <a:pt x="290" y="3036"/>
                  <a:pt x="796" y="3036"/>
                </a:cubicBezTo>
                <a:lnTo>
                  <a:pt x="9038" y="3060"/>
                </a:lnTo>
                <a:cubicBezTo>
                  <a:pt x="9544" y="3060"/>
                  <a:pt x="10001" y="2940"/>
                  <a:pt x="10098" y="2795"/>
                </a:cubicBezTo>
                <a:lnTo>
                  <a:pt x="11592" y="289"/>
                </a:lnTo>
                <a:cubicBezTo>
                  <a:pt x="11664" y="145"/>
                  <a:pt x="11375" y="24"/>
                  <a:pt x="10893" y="24"/>
                </a:cubicBezTo>
                <a:lnTo>
                  <a:pt x="294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4"/>
          <p:cNvSpPr/>
          <p:nvPr/>
        </p:nvSpPr>
        <p:spPr>
          <a:xfrm>
            <a:off x="264750" y="2549943"/>
            <a:ext cx="5472900" cy="19239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4"/>
          <p:cNvSpPr txBox="1"/>
          <p:nvPr/>
        </p:nvSpPr>
        <p:spPr>
          <a:xfrm>
            <a:off x="292902" y="2523775"/>
            <a:ext cx="5417100" cy="19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BBBBBB"/>
                </a:solidFill>
                <a:latin typeface="Courier New"/>
                <a:ea typeface="Courier New"/>
                <a:cs typeface="Courier New"/>
                <a:sym typeface="Courier New"/>
              </a:rPr>
              <a:t>btnInsertUser.</a:t>
            </a:r>
            <a:r>
              <a:rPr lang="en" sz="1100">
                <a:solidFill>
                  <a:srgbClr val="61AFEF"/>
                </a:solidFill>
                <a:latin typeface="Courier New"/>
                <a:ea typeface="Courier New"/>
                <a:cs typeface="Courier New"/>
                <a:sym typeface="Courier New"/>
              </a:rPr>
              <a:t>setOnClickListener </a:t>
            </a:r>
            <a:r>
              <a:rPr lang="en" sz="1100">
                <a:solidFill>
                  <a:srgbClr val="359FF4"/>
                </a:solidFill>
                <a:latin typeface="Courier New"/>
                <a:ea typeface="Courier New"/>
                <a:cs typeface="Courier New"/>
                <a:sym typeface="Courier New"/>
              </a:rPr>
              <a:t>{</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userRepository</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performDatabaseOperation</a:t>
            </a:r>
            <a:r>
              <a:rPr lang="en" sz="1100">
                <a:solidFill>
                  <a:srgbClr val="E8BA36"/>
                </a:solidFill>
                <a:latin typeface="Courier New"/>
                <a:ea typeface="Courier New"/>
                <a:cs typeface="Courier New"/>
                <a:sym typeface="Courier New"/>
              </a:rPr>
              <a:t>(</a:t>
            </a:r>
            <a:r>
              <a:rPr lang="en" sz="1100">
                <a:solidFill>
                  <a:srgbClr val="E5C07B"/>
                </a:solidFill>
                <a:latin typeface="Courier New"/>
                <a:ea typeface="Courier New"/>
                <a:cs typeface="Courier New"/>
                <a:sym typeface="Courier New"/>
              </a:rPr>
              <a:t>Dispatchers</a:t>
            </a:r>
            <a:r>
              <a:rPr lang="en" sz="1100">
                <a:solidFill>
                  <a:srgbClr val="BBBBBB"/>
                </a:solidFill>
                <a:latin typeface="Courier New"/>
                <a:ea typeface="Courier New"/>
                <a:cs typeface="Courier New"/>
                <a:sym typeface="Courier New"/>
              </a:rPr>
              <a:t>.</a:t>
            </a:r>
            <a:r>
              <a:rPr lang="en" sz="1100">
                <a:solidFill>
                  <a:srgbClr val="EF596F"/>
                </a:solidFill>
                <a:latin typeface="Courier New"/>
                <a:ea typeface="Courier New"/>
                <a:cs typeface="Courier New"/>
                <a:sym typeface="Courier New"/>
              </a:rPr>
              <a:t>IO</a:t>
            </a:r>
            <a:r>
              <a:rPr lang="en" sz="1100">
                <a:solidFill>
                  <a:srgbClr val="E8BA36"/>
                </a:solidFill>
                <a:latin typeface="Courier New"/>
                <a:ea typeface="Courier New"/>
                <a:cs typeface="Courier New"/>
                <a:sym typeface="Courier New"/>
              </a:rPr>
              <a:t>) </a:t>
            </a:r>
            <a:r>
              <a:rPr lang="en" sz="1100">
                <a:solidFill>
                  <a:srgbClr val="5060BB"/>
                </a:solidFill>
                <a:latin typeface="Courier New"/>
                <a:ea typeface="Courier New"/>
                <a:cs typeface="Courier New"/>
                <a:sym typeface="Courier New"/>
              </a:rPr>
              <a:t>{</a:t>
            </a:r>
            <a:endParaRPr sz="1100">
              <a:solidFill>
                <a:srgbClr val="5060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060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userRepository</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addUser</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61AFEF"/>
                </a:solidFill>
                <a:latin typeface="Courier New"/>
                <a:ea typeface="Courier New"/>
                <a:cs typeface="Courier New"/>
                <a:sym typeface="Courier New"/>
              </a:rPr>
              <a:t>User</a:t>
            </a:r>
            <a:r>
              <a:rPr lang="en" sz="1100">
                <a:solidFill>
                  <a:srgbClr val="54A857"/>
                </a:solidFill>
                <a:latin typeface="Courier New"/>
                <a:ea typeface="Courier New"/>
                <a:cs typeface="Courier New"/>
                <a:sym typeface="Courier New"/>
              </a:rPr>
              <a:t>(</a:t>
            </a:r>
            <a:r>
              <a:rPr lang="en" sz="1100">
                <a:solidFill>
                  <a:srgbClr val="89CA78"/>
                </a:solidFill>
                <a:latin typeface="Courier New"/>
                <a:ea typeface="Courier New"/>
                <a:cs typeface="Courier New"/>
                <a:sym typeface="Courier New"/>
              </a:rPr>
              <a:t>"Benny"</a:t>
            </a:r>
            <a:r>
              <a:rPr lang="en" sz="1100">
                <a:solidFill>
                  <a:srgbClr val="BBBBBB"/>
                </a:solidFill>
                <a:latin typeface="Courier New"/>
                <a:ea typeface="Courier New"/>
                <a:cs typeface="Courier New"/>
                <a:sym typeface="Courier New"/>
              </a:rPr>
              <a:t>, </a:t>
            </a:r>
            <a:r>
              <a:rPr lang="en" sz="1100">
                <a:solidFill>
                  <a:srgbClr val="89CA78"/>
                </a:solidFill>
                <a:latin typeface="Courier New"/>
                <a:ea typeface="Courier New"/>
                <a:cs typeface="Courier New"/>
                <a:sym typeface="Courier New"/>
              </a:rPr>
              <a:t>"123"</a:t>
            </a:r>
            <a:r>
              <a:rPr lang="en" sz="1100">
                <a:solidFill>
                  <a:srgbClr val="BBBBBB"/>
                </a:solidFill>
                <a:latin typeface="Courier New"/>
                <a:ea typeface="Courier New"/>
                <a:cs typeface="Courier New"/>
                <a:sym typeface="Courier New"/>
              </a:rPr>
              <a:t>, </a:t>
            </a:r>
            <a:r>
              <a:rPr lang="en" sz="1100">
                <a:solidFill>
                  <a:srgbClr val="89CA78"/>
                </a:solidFill>
                <a:latin typeface="Courier New"/>
                <a:ea typeface="Courier New"/>
                <a:cs typeface="Courier New"/>
                <a:sym typeface="Courier New"/>
              </a:rPr>
              <a:t>"ADMIN"</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4A857"/>
                </a:solidFill>
                <a:latin typeface="Courier New"/>
                <a:ea typeface="Courier New"/>
                <a:cs typeface="Courier New"/>
                <a:sym typeface="Courier New"/>
              </a:rPr>
              <a:t>       </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5060BB"/>
                </a:solidFill>
                <a:latin typeface="Courier New"/>
                <a:ea typeface="Courier New"/>
                <a:cs typeface="Courier New"/>
                <a:sym typeface="Courier New"/>
              </a:rPr>
              <a:t>}</a:t>
            </a:r>
            <a:endParaRPr sz="1100">
              <a:solidFill>
                <a:srgbClr val="5060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latin typeface="Courier New"/>
                <a:ea typeface="Courier New"/>
                <a:cs typeface="Courier New"/>
                <a:sym typeface="Courier New"/>
              </a:rPr>
              <a:t>}</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F596F"/>
              </a:solidFill>
              <a:latin typeface="Courier New"/>
              <a:ea typeface="Courier New"/>
              <a:cs typeface="Courier New"/>
              <a:sym typeface="Courier New"/>
            </a:endParaRPr>
          </a:p>
        </p:txBody>
      </p:sp>
      <p:pic>
        <p:nvPicPr>
          <p:cNvPr id="1015" name="Google Shape;1015;p74"/>
          <p:cNvPicPr preferRelativeResize="0"/>
          <p:nvPr/>
        </p:nvPicPr>
        <p:blipFill>
          <a:blip r:embed="rId3">
            <a:alphaModFix/>
          </a:blip>
          <a:stretch>
            <a:fillRect/>
          </a:stretch>
        </p:blipFill>
        <p:spPr>
          <a:xfrm>
            <a:off x="239400" y="2070737"/>
            <a:ext cx="1827750" cy="36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75"/>
          <p:cNvSpPr txBox="1"/>
          <p:nvPr>
            <p:ph idx="1" type="body"/>
          </p:nvPr>
        </p:nvSpPr>
        <p:spPr>
          <a:xfrm>
            <a:off x="5870975" y="1973025"/>
            <a:ext cx="29760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Arial"/>
                <a:ea typeface="Arial"/>
                <a:cs typeface="Arial"/>
                <a:sym typeface="Arial"/>
              </a:rPr>
              <a:t>Om ni vill arbeta med både databas transaktioner och uppdatera UI</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Kör på separata ‘Threads’</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t/>
            </a:r>
            <a:endParaRPr sz="1100">
              <a:solidFill>
                <a:srgbClr val="BB0066"/>
              </a:solidFill>
              <a:latin typeface="Arial"/>
              <a:ea typeface="Arial"/>
              <a:cs typeface="Arial"/>
              <a:sym typeface="Arial"/>
            </a:endParaRPr>
          </a:p>
        </p:txBody>
      </p:sp>
      <p:sp>
        <p:nvSpPr>
          <p:cNvPr id="1021" name="Google Shape;1021;p75"/>
          <p:cNvSpPr txBox="1"/>
          <p:nvPr>
            <p:ph type="title"/>
          </p:nvPr>
        </p:nvSpPr>
        <p:spPr>
          <a:xfrm>
            <a:off x="5763050" y="1256550"/>
            <a:ext cx="32580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300"/>
              <a:t>onClick</a:t>
            </a:r>
            <a:endParaRPr sz="2300"/>
          </a:p>
        </p:txBody>
      </p:sp>
      <p:sp>
        <p:nvSpPr>
          <p:cNvPr id="1022" name="Google Shape;1022;p75"/>
          <p:cNvSpPr/>
          <p:nvPr/>
        </p:nvSpPr>
        <p:spPr>
          <a:xfrm>
            <a:off x="456419" y="1402398"/>
            <a:ext cx="5684700" cy="31983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5"/>
          <p:cNvSpPr/>
          <p:nvPr/>
        </p:nvSpPr>
        <p:spPr>
          <a:xfrm>
            <a:off x="264750" y="1191329"/>
            <a:ext cx="5684700" cy="31983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5"/>
          <p:cNvSpPr txBox="1"/>
          <p:nvPr/>
        </p:nvSpPr>
        <p:spPr>
          <a:xfrm>
            <a:off x="293991" y="1147826"/>
            <a:ext cx="5626500" cy="32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F596F"/>
                </a:solidFill>
                <a:latin typeface="Courier New"/>
                <a:ea typeface="Courier New"/>
                <a:cs typeface="Courier New"/>
                <a:sym typeface="Courier New"/>
              </a:rPr>
              <a:t>binding</a:t>
            </a:r>
            <a:r>
              <a:rPr lang="en" sz="1100">
                <a:solidFill>
                  <a:srgbClr val="BBBBBB"/>
                </a:solidFill>
                <a:latin typeface="Courier New"/>
                <a:ea typeface="Courier New"/>
                <a:cs typeface="Courier New"/>
                <a:sym typeface="Courier New"/>
              </a:rPr>
              <a:t>.</a:t>
            </a:r>
            <a:r>
              <a:rPr lang="en" sz="1100">
                <a:solidFill>
                  <a:srgbClr val="EF596F"/>
                </a:solidFill>
                <a:latin typeface="Courier New"/>
                <a:ea typeface="Courier New"/>
                <a:cs typeface="Courier New"/>
                <a:sym typeface="Courier New"/>
              </a:rPr>
              <a:t>btnSubmitUser</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setOnClickListener </a:t>
            </a:r>
            <a:r>
              <a:rPr lang="en" sz="1100">
                <a:solidFill>
                  <a:srgbClr val="359FF4"/>
                </a:solidFill>
                <a:latin typeface="Courier New"/>
                <a:ea typeface="Courier New"/>
                <a:cs typeface="Courier New"/>
                <a:sym typeface="Courier New"/>
              </a:rPr>
              <a:t>{</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userRepository</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performDatabaseOperation</a:t>
            </a:r>
            <a:r>
              <a:rPr lang="en" sz="1100">
                <a:solidFill>
                  <a:srgbClr val="E8BA36"/>
                </a:solidFill>
                <a:latin typeface="Courier New"/>
                <a:ea typeface="Courier New"/>
                <a:cs typeface="Courier New"/>
                <a:sym typeface="Courier New"/>
              </a:rPr>
              <a:t>(</a:t>
            </a:r>
            <a:r>
              <a:rPr lang="en" sz="1100">
                <a:solidFill>
                  <a:srgbClr val="E5C07B"/>
                </a:solidFill>
                <a:latin typeface="Courier New"/>
                <a:ea typeface="Courier New"/>
                <a:cs typeface="Courier New"/>
                <a:sym typeface="Courier New"/>
              </a:rPr>
              <a:t>Dispatchers</a:t>
            </a:r>
            <a:r>
              <a:rPr lang="en" sz="1100">
                <a:solidFill>
                  <a:srgbClr val="BBBBBB"/>
                </a:solidFill>
                <a:latin typeface="Courier New"/>
                <a:ea typeface="Courier New"/>
                <a:cs typeface="Courier New"/>
                <a:sym typeface="Courier New"/>
              </a:rPr>
              <a:t>.</a:t>
            </a:r>
            <a:r>
              <a:rPr lang="en" sz="1100">
                <a:solidFill>
                  <a:srgbClr val="EF596F"/>
                </a:solidFill>
                <a:latin typeface="Courier New"/>
                <a:ea typeface="Courier New"/>
                <a:cs typeface="Courier New"/>
                <a:sym typeface="Courier New"/>
              </a:rPr>
              <a:t>IO</a:t>
            </a:r>
            <a:r>
              <a:rPr lang="en" sz="1100">
                <a:solidFill>
                  <a:srgbClr val="E8BA36"/>
                </a:solidFill>
                <a:latin typeface="Courier New"/>
                <a:ea typeface="Courier New"/>
                <a:cs typeface="Courier New"/>
                <a:sym typeface="Courier New"/>
              </a:rPr>
              <a:t>) </a:t>
            </a:r>
            <a:r>
              <a:rPr lang="en" sz="1100">
                <a:solidFill>
                  <a:srgbClr val="6E7ED9"/>
                </a:solidFill>
                <a:latin typeface="Courier New"/>
                <a:ea typeface="Courier New"/>
                <a:cs typeface="Courier New"/>
                <a:sym typeface="Courier New"/>
              </a:rPr>
              <a:t>{</a:t>
            </a:r>
            <a:endParaRPr sz="1100">
              <a:solidFill>
                <a:srgbClr val="6E7ED9"/>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6E7ED9"/>
                </a:solidFill>
                <a:latin typeface="Courier New"/>
                <a:ea typeface="Courier New"/>
                <a:cs typeface="Courier New"/>
                <a:sym typeface="Courier New"/>
              </a:rPr>
              <a:t>       </a:t>
            </a:r>
            <a:r>
              <a:rPr lang="en" sz="1100">
                <a:solidFill>
                  <a:srgbClr val="D55FDE"/>
                </a:solidFill>
                <a:latin typeface="Courier New"/>
                <a:ea typeface="Courier New"/>
                <a:cs typeface="Courier New"/>
                <a:sym typeface="Courier New"/>
              </a:rPr>
              <a:t>val </a:t>
            </a:r>
            <a:r>
              <a:rPr lang="en" sz="1100">
                <a:solidFill>
                  <a:srgbClr val="BBBBBB"/>
                </a:solidFill>
                <a:latin typeface="Courier New"/>
                <a:ea typeface="Courier New"/>
                <a:cs typeface="Courier New"/>
                <a:sym typeface="Courier New"/>
              </a:rPr>
              <a:t>user = </a:t>
            </a:r>
            <a:r>
              <a:rPr lang="en" sz="1100">
                <a:solidFill>
                  <a:srgbClr val="61AFEF"/>
                </a:solidFill>
                <a:latin typeface="Courier New"/>
                <a:ea typeface="Courier New"/>
                <a:cs typeface="Courier New"/>
                <a:sym typeface="Courier New"/>
              </a:rPr>
              <a:t>User</a:t>
            </a:r>
            <a:r>
              <a:rPr lang="en" sz="1100">
                <a:solidFill>
                  <a:srgbClr val="E8BA36"/>
                </a:solidFill>
                <a:latin typeface="Courier New"/>
                <a:ea typeface="Courier New"/>
                <a:cs typeface="Courier New"/>
                <a:sym typeface="Courier New"/>
              </a:rPr>
              <a:t>(</a:t>
            </a:r>
            <a:r>
              <a:rPr lang="en" sz="1100">
                <a:solidFill>
                  <a:srgbClr val="89CA78"/>
                </a:solidFill>
                <a:latin typeface="Courier New"/>
                <a:ea typeface="Courier New"/>
                <a:cs typeface="Courier New"/>
                <a:sym typeface="Courier New"/>
              </a:rPr>
              <a:t>"Benny"</a:t>
            </a:r>
            <a:r>
              <a:rPr lang="en" sz="1100">
                <a:solidFill>
                  <a:srgbClr val="BBBBBB"/>
                </a:solidFill>
                <a:latin typeface="Courier New"/>
                <a:ea typeface="Courier New"/>
                <a:cs typeface="Courier New"/>
                <a:sym typeface="Courier New"/>
              </a:rPr>
              <a:t>, </a:t>
            </a:r>
            <a:r>
              <a:rPr lang="en" sz="1100">
                <a:solidFill>
                  <a:srgbClr val="D19A66"/>
                </a:solidFill>
                <a:latin typeface="Courier New"/>
                <a:ea typeface="Courier New"/>
                <a:cs typeface="Courier New"/>
                <a:sym typeface="Courier New"/>
              </a:rPr>
              <a:t>15</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userRepository</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insertOrUpdateUser</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user</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6E7ED9"/>
                </a:solidFill>
                <a:latin typeface="Courier New"/>
                <a:ea typeface="Courier New"/>
                <a:cs typeface="Courier New"/>
                <a:sym typeface="Courier New"/>
              </a:rPr>
              <a:t>}</a:t>
            </a:r>
            <a:endParaRPr sz="1100">
              <a:solidFill>
                <a:srgbClr val="6E7ED9"/>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6E7ED9"/>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latin typeface="Courier New"/>
                <a:ea typeface="Courier New"/>
                <a:cs typeface="Courier New"/>
                <a:sym typeface="Courier New"/>
              </a:rPr>
              <a:t>}</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F596F"/>
                </a:solidFill>
                <a:latin typeface="Courier New"/>
                <a:ea typeface="Courier New"/>
                <a:cs typeface="Courier New"/>
                <a:sym typeface="Courier New"/>
              </a:rPr>
              <a:t>binding</a:t>
            </a:r>
            <a:r>
              <a:rPr lang="en" sz="1100">
                <a:solidFill>
                  <a:srgbClr val="BBBBBB"/>
                </a:solidFill>
                <a:latin typeface="Courier New"/>
                <a:ea typeface="Courier New"/>
                <a:cs typeface="Courier New"/>
                <a:sym typeface="Courier New"/>
              </a:rPr>
              <a:t>.</a:t>
            </a:r>
            <a:r>
              <a:rPr lang="en" sz="1100">
                <a:solidFill>
                  <a:srgbClr val="EF596F"/>
                </a:solidFill>
                <a:latin typeface="Courier New"/>
                <a:ea typeface="Courier New"/>
                <a:cs typeface="Courier New"/>
                <a:sym typeface="Courier New"/>
              </a:rPr>
              <a:t>tvDbOperation</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setOnClickListener </a:t>
            </a:r>
            <a:r>
              <a:rPr lang="en" sz="1100">
                <a:solidFill>
                  <a:srgbClr val="359FF4"/>
                </a:solidFill>
                <a:latin typeface="Courier New"/>
                <a:ea typeface="Courier New"/>
                <a:cs typeface="Courier New"/>
                <a:sym typeface="Courier New"/>
              </a:rPr>
              <a:t>{</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userRepository</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performDatabaseOperation</a:t>
            </a:r>
            <a:r>
              <a:rPr lang="en" sz="1100">
                <a:solidFill>
                  <a:srgbClr val="E8BA36"/>
                </a:solidFill>
                <a:latin typeface="Courier New"/>
                <a:ea typeface="Courier New"/>
                <a:cs typeface="Courier New"/>
                <a:sym typeface="Courier New"/>
              </a:rPr>
              <a:t>(</a:t>
            </a:r>
            <a:r>
              <a:rPr lang="en" sz="1100">
                <a:solidFill>
                  <a:srgbClr val="E5C07B"/>
                </a:solidFill>
                <a:latin typeface="Courier New"/>
                <a:ea typeface="Courier New"/>
                <a:cs typeface="Courier New"/>
                <a:sym typeface="Courier New"/>
              </a:rPr>
              <a:t>Dispatchers</a:t>
            </a:r>
            <a:r>
              <a:rPr lang="en" sz="1100">
                <a:solidFill>
                  <a:srgbClr val="BBBBBB"/>
                </a:solidFill>
                <a:latin typeface="Courier New"/>
                <a:ea typeface="Courier New"/>
                <a:cs typeface="Courier New"/>
                <a:sym typeface="Courier New"/>
              </a:rPr>
              <a:t>.</a:t>
            </a:r>
            <a:r>
              <a:rPr lang="en" sz="1100">
                <a:solidFill>
                  <a:srgbClr val="EF596F"/>
                </a:solidFill>
                <a:latin typeface="Courier New"/>
                <a:ea typeface="Courier New"/>
                <a:cs typeface="Courier New"/>
                <a:sym typeface="Courier New"/>
              </a:rPr>
              <a:t>Main</a:t>
            </a:r>
            <a:r>
              <a:rPr lang="en" sz="1100">
                <a:solidFill>
                  <a:srgbClr val="E8BA36"/>
                </a:solidFill>
                <a:latin typeface="Courier New"/>
                <a:ea typeface="Courier New"/>
                <a:cs typeface="Courier New"/>
                <a:sym typeface="Courier New"/>
              </a:rPr>
              <a:t>) </a:t>
            </a:r>
            <a:r>
              <a:rPr lang="en" sz="1100">
                <a:solidFill>
                  <a:srgbClr val="6E7ED9"/>
                </a:solidFill>
                <a:latin typeface="Courier New"/>
                <a:ea typeface="Courier New"/>
                <a:cs typeface="Courier New"/>
                <a:sym typeface="Courier New"/>
              </a:rPr>
              <a:t>{</a:t>
            </a:r>
            <a:endParaRPr sz="1100">
              <a:solidFill>
                <a:srgbClr val="6E7ED9"/>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6E7ED9"/>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userRepository</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findAllUsers</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collect </a:t>
            </a:r>
            <a:r>
              <a:rPr lang="en" sz="1100">
                <a:solidFill>
                  <a:srgbClr val="179387"/>
                </a:solidFill>
                <a:latin typeface="Courier New"/>
                <a:ea typeface="Courier New"/>
                <a:cs typeface="Courier New"/>
                <a:sym typeface="Courier New"/>
              </a:rPr>
              <a:t>{</a:t>
            </a:r>
            <a:endParaRPr sz="1100">
              <a:solidFill>
                <a:srgbClr val="17938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179387"/>
                </a:solidFill>
                <a:latin typeface="Courier New"/>
                <a:ea typeface="Courier New"/>
                <a:cs typeface="Courier New"/>
                <a:sym typeface="Courier New"/>
              </a:rPr>
              <a:t>           </a:t>
            </a:r>
            <a:r>
              <a:rPr lang="en" sz="1100">
                <a:solidFill>
                  <a:srgbClr val="61AFEF"/>
                </a:solidFill>
                <a:latin typeface="Courier New"/>
                <a:ea typeface="Courier New"/>
                <a:cs typeface="Courier New"/>
                <a:sym typeface="Courier New"/>
              </a:rPr>
              <a:t>println</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it</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179387"/>
                </a:solidFill>
                <a:latin typeface="Courier New"/>
                <a:ea typeface="Courier New"/>
                <a:cs typeface="Courier New"/>
                <a:sym typeface="Courier New"/>
              </a:rPr>
              <a:t>}</a:t>
            </a:r>
            <a:endParaRPr sz="1100">
              <a:solidFill>
                <a:srgbClr val="17938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179387"/>
                </a:solidFill>
                <a:latin typeface="Courier New"/>
                <a:ea typeface="Courier New"/>
                <a:cs typeface="Courier New"/>
                <a:sym typeface="Courier New"/>
              </a:rPr>
              <a:t>   </a:t>
            </a:r>
            <a:r>
              <a:rPr lang="en" sz="1100">
                <a:solidFill>
                  <a:srgbClr val="6E7ED9"/>
                </a:solidFill>
                <a:latin typeface="Courier New"/>
                <a:ea typeface="Courier New"/>
                <a:cs typeface="Courier New"/>
                <a:sym typeface="Courier New"/>
              </a:rPr>
              <a:t>}</a:t>
            </a:r>
            <a:endParaRPr sz="1100">
              <a:solidFill>
                <a:srgbClr val="6E7ED9"/>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latin typeface="Courier New"/>
                <a:ea typeface="Courier New"/>
                <a:cs typeface="Courier New"/>
                <a:sym typeface="Courier New"/>
              </a:rPr>
              <a:t>}</a:t>
            </a:r>
            <a:endParaRPr sz="1100">
              <a:solidFill>
                <a:srgbClr val="359FF4"/>
              </a:solidFill>
              <a:latin typeface="Courier New"/>
              <a:ea typeface="Courier New"/>
              <a:cs typeface="Courier New"/>
              <a:sym typeface="Courier New"/>
            </a:endParaRPr>
          </a:p>
          <a:p>
            <a:pPr indent="0" lvl="0" marL="0" rtl="0" algn="l">
              <a:spcBef>
                <a:spcPts val="0"/>
              </a:spcBef>
              <a:spcAft>
                <a:spcPts val="0"/>
              </a:spcAft>
              <a:buNone/>
            </a:pPr>
            <a:r>
              <a:t/>
            </a:r>
            <a:endParaRPr i="1" sz="1100">
              <a:solidFill>
                <a:srgbClr val="5C6370"/>
              </a:solidFill>
              <a:latin typeface="Courier New"/>
              <a:ea typeface="Courier New"/>
              <a:cs typeface="Courier New"/>
              <a:sym typeface="Courier New"/>
            </a:endParaRPr>
          </a:p>
        </p:txBody>
      </p:sp>
      <p:pic>
        <p:nvPicPr>
          <p:cNvPr id="1025" name="Google Shape;1025;p75"/>
          <p:cNvPicPr preferRelativeResize="0"/>
          <p:nvPr/>
        </p:nvPicPr>
        <p:blipFill>
          <a:blip r:embed="rId3">
            <a:alphaModFix/>
          </a:blip>
          <a:stretch>
            <a:fillRect/>
          </a:stretch>
        </p:blipFill>
        <p:spPr>
          <a:xfrm>
            <a:off x="264750" y="709837"/>
            <a:ext cx="1827750" cy="36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9" name="Shape 1029"/>
        <p:cNvGrpSpPr/>
        <p:nvPr/>
      </p:nvGrpSpPr>
      <p:grpSpPr>
        <a:xfrm>
          <a:off x="0" y="0"/>
          <a:ext cx="0" cy="0"/>
          <a:chOff x="0" y="0"/>
          <a:chExt cx="0" cy="0"/>
        </a:xfrm>
      </p:grpSpPr>
      <p:sp>
        <p:nvSpPr>
          <p:cNvPr id="1030" name="Google Shape;1030;p76"/>
          <p:cNvSpPr txBox="1"/>
          <p:nvPr>
            <p:ph type="title"/>
          </p:nvPr>
        </p:nvSpPr>
        <p:spPr>
          <a:xfrm>
            <a:off x="3633875" y="1012300"/>
            <a:ext cx="5412900" cy="1940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TypeConverter</a:t>
            </a:r>
            <a:endParaRPr/>
          </a:p>
          <a:p>
            <a:pPr indent="0" lvl="0" marL="0" rtl="0" algn="ctr">
              <a:spcBef>
                <a:spcPts val="0"/>
              </a:spcBef>
              <a:spcAft>
                <a:spcPts val="0"/>
              </a:spcAft>
              <a:buNone/>
            </a:pPr>
            <a:r>
              <a:rPr lang="en"/>
              <a:t>(Array Support)</a:t>
            </a:r>
            <a:endParaRPr/>
          </a:p>
          <a:p>
            <a:pPr indent="0" lvl="0" marL="0" rtl="0" algn="ctr">
              <a:spcBef>
                <a:spcPts val="0"/>
              </a:spcBef>
              <a:spcAft>
                <a:spcPts val="0"/>
              </a:spcAft>
              <a:buNone/>
            </a:pPr>
            <a:r>
              <a:rPr lang="en">
                <a:solidFill>
                  <a:srgbClr val="EF596F"/>
                </a:solidFill>
              </a:rPr>
              <a:t>ADVANCED</a:t>
            </a:r>
            <a:endParaRPr>
              <a:solidFill>
                <a:srgbClr val="EF596F"/>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77"/>
          <p:cNvSpPr/>
          <p:nvPr/>
        </p:nvSpPr>
        <p:spPr>
          <a:xfrm>
            <a:off x="383548" y="294908"/>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7"/>
          <p:cNvSpPr/>
          <p:nvPr/>
        </p:nvSpPr>
        <p:spPr>
          <a:xfrm>
            <a:off x="230197" y="708984"/>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7"/>
          <p:cNvSpPr/>
          <p:nvPr/>
        </p:nvSpPr>
        <p:spPr>
          <a:xfrm>
            <a:off x="8719355" y="4855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7"/>
          <p:cNvSpPr/>
          <p:nvPr/>
        </p:nvSpPr>
        <p:spPr>
          <a:xfrm>
            <a:off x="8097451" y="2143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7"/>
          <p:cNvSpPr/>
          <p:nvPr/>
        </p:nvSpPr>
        <p:spPr>
          <a:xfrm>
            <a:off x="8097451" y="6918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7"/>
          <p:cNvSpPr/>
          <p:nvPr/>
        </p:nvSpPr>
        <p:spPr>
          <a:xfrm>
            <a:off x="8621321" y="8768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7"/>
          <p:cNvSpPr/>
          <p:nvPr/>
        </p:nvSpPr>
        <p:spPr>
          <a:xfrm>
            <a:off x="8413753" y="3122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7"/>
          <p:cNvSpPr txBox="1"/>
          <p:nvPr>
            <p:ph idx="4294967295" type="title"/>
          </p:nvPr>
        </p:nvSpPr>
        <p:spPr>
          <a:xfrm>
            <a:off x="2524800" y="214375"/>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Dependency Requirement</a:t>
            </a:r>
            <a:endParaRPr>
              <a:solidFill>
                <a:schemeClr val="dk2"/>
              </a:solidFill>
            </a:endParaRPr>
          </a:p>
        </p:txBody>
      </p:sp>
      <p:sp>
        <p:nvSpPr>
          <p:cNvPr id="1043" name="Google Shape;1043;p77"/>
          <p:cNvSpPr txBox="1"/>
          <p:nvPr/>
        </p:nvSpPr>
        <p:spPr>
          <a:xfrm>
            <a:off x="1262550" y="2028700"/>
            <a:ext cx="6618900" cy="600300"/>
          </a:xfrm>
          <a:prstGeom prst="rect">
            <a:avLst/>
          </a:prstGeom>
          <a:solidFill>
            <a:srgbClr val="2B2B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BBBBBB"/>
                </a:solidFill>
                <a:latin typeface="Courier New"/>
                <a:ea typeface="Courier New"/>
                <a:cs typeface="Courier New"/>
                <a:sym typeface="Courier New"/>
              </a:rPr>
              <a:t>implementation </a:t>
            </a:r>
            <a:r>
              <a:rPr lang="en" sz="1200">
                <a:solidFill>
                  <a:srgbClr val="89CA78"/>
                </a:solidFill>
                <a:latin typeface="Courier New"/>
                <a:ea typeface="Courier New"/>
                <a:cs typeface="Courier New"/>
                <a:sym typeface="Courier New"/>
              </a:rPr>
              <a:t>'com.squareup.retrofit2:converter-gson:2.9.0'  </a:t>
            </a:r>
            <a:r>
              <a:rPr i="1" lang="en" sz="1200">
                <a:solidFill>
                  <a:srgbClr val="5C6370"/>
                </a:solidFill>
                <a:latin typeface="Courier New"/>
                <a:ea typeface="Courier New"/>
                <a:cs typeface="Courier New"/>
                <a:sym typeface="Courier New"/>
              </a:rPr>
              <a:t>// GSON</a:t>
            </a:r>
            <a:endParaRPr i="1" sz="1200">
              <a:solidFill>
                <a:srgbClr val="5C6370"/>
              </a:solidFill>
              <a:latin typeface="Courier New"/>
              <a:ea typeface="Courier New"/>
              <a:cs typeface="Courier New"/>
              <a:sym typeface="Courier New"/>
            </a:endParaRPr>
          </a:p>
          <a:p>
            <a:pPr indent="0" lvl="0" marL="0" rtl="0" algn="l">
              <a:spcBef>
                <a:spcPts val="0"/>
              </a:spcBef>
              <a:spcAft>
                <a:spcPts val="0"/>
              </a:spcAft>
              <a:buNone/>
            </a:pPr>
            <a:r>
              <a:t/>
            </a:r>
            <a:endParaRPr sz="1500">
              <a:latin typeface="Anaheim"/>
              <a:ea typeface="Anaheim"/>
              <a:cs typeface="Anaheim"/>
              <a:sym typeface="Anaheim"/>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78"/>
          <p:cNvSpPr/>
          <p:nvPr/>
        </p:nvSpPr>
        <p:spPr>
          <a:xfrm>
            <a:off x="383548" y="294908"/>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8"/>
          <p:cNvSpPr/>
          <p:nvPr/>
        </p:nvSpPr>
        <p:spPr>
          <a:xfrm>
            <a:off x="230197" y="708984"/>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8"/>
          <p:cNvSpPr/>
          <p:nvPr/>
        </p:nvSpPr>
        <p:spPr>
          <a:xfrm>
            <a:off x="8719355" y="4855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8"/>
          <p:cNvSpPr/>
          <p:nvPr/>
        </p:nvSpPr>
        <p:spPr>
          <a:xfrm>
            <a:off x="8097451" y="2143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8"/>
          <p:cNvSpPr/>
          <p:nvPr/>
        </p:nvSpPr>
        <p:spPr>
          <a:xfrm>
            <a:off x="8097451" y="6918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8"/>
          <p:cNvSpPr/>
          <p:nvPr/>
        </p:nvSpPr>
        <p:spPr>
          <a:xfrm>
            <a:off x="8621321" y="8768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8"/>
          <p:cNvSpPr/>
          <p:nvPr/>
        </p:nvSpPr>
        <p:spPr>
          <a:xfrm>
            <a:off x="8413753" y="3122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8"/>
          <p:cNvSpPr txBox="1"/>
          <p:nvPr>
            <p:ph idx="4294967295" type="title"/>
          </p:nvPr>
        </p:nvSpPr>
        <p:spPr>
          <a:xfrm>
            <a:off x="2524800" y="214375"/>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Project Structure</a:t>
            </a:r>
            <a:endParaRPr>
              <a:solidFill>
                <a:schemeClr val="dk2"/>
              </a:solidFill>
            </a:endParaRPr>
          </a:p>
        </p:txBody>
      </p:sp>
      <p:pic>
        <p:nvPicPr>
          <p:cNvPr id="1056" name="Google Shape;1056;p78"/>
          <p:cNvPicPr preferRelativeResize="0"/>
          <p:nvPr/>
        </p:nvPicPr>
        <p:blipFill>
          <a:blip r:embed="rId3">
            <a:alphaModFix/>
          </a:blip>
          <a:stretch>
            <a:fillRect/>
          </a:stretch>
        </p:blipFill>
        <p:spPr>
          <a:xfrm>
            <a:off x="328888" y="1885275"/>
            <a:ext cx="3773025" cy="2777950"/>
          </a:xfrm>
          <a:prstGeom prst="rect">
            <a:avLst/>
          </a:prstGeom>
          <a:noFill/>
          <a:ln>
            <a:noFill/>
          </a:ln>
        </p:spPr>
      </p:pic>
      <p:sp>
        <p:nvSpPr>
          <p:cNvPr id="1057" name="Google Shape;1057;p78"/>
          <p:cNvSpPr txBox="1"/>
          <p:nvPr/>
        </p:nvSpPr>
        <p:spPr>
          <a:xfrm>
            <a:off x="4631200" y="1905750"/>
            <a:ext cx="3890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naheim"/>
                <a:ea typeface="Anaheim"/>
                <a:cs typeface="Anaheim"/>
                <a:sym typeface="Anaheim"/>
              </a:rPr>
              <a:t>Vi vill att användare ska kunna ha en lista av filmer med sig!</a:t>
            </a:r>
            <a:endParaRPr>
              <a:solidFill>
                <a:schemeClr val="lt1"/>
              </a:solidFill>
              <a:latin typeface="Anaheim"/>
              <a:ea typeface="Anaheim"/>
              <a:cs typeface="Anaheim"/>
              <a:sym typeface="Anaheim"/>
            </a:endParaRPr>
          </a:p>
          <a:p>
            <a:pPr indent="0" lvl="0" marL="0" rtl="0" algn="l">
              <a:spcBef>
                <a:spcPts val="0"/>
              </a:spcBef>
              <a:spcAft>
                <a:spcPts val="0"/>
              </a:spcAft>
              <a:buNone/>
            </a:pPr>
            <a:r>
              <a:t/>
            </a:r>
            <a:endParaRPr>
              <a:solidFill>
                <a:schemeClr val="lt1"/>
              </a:solidFill>
              <a:latin typeface="Anaheim"/>
              <a:ea typeface="Anaheim"/>
              <a:cs typeface="Anaheim"/>
              <a:sym typeface="Anaheim"/>
            </a:endParaRPr>
          </a:p>
          <a:p>
            <a:pPr indent="0" lvl="0" marL="0" rtl="0" algn="l">
              <a:spcBef>
                <a:spcPts val="0"/>
              </a:spcBef>
              <a:spcAft>
                <a:spcPts val="0"/>
              </a:spcAft>
              <a:buNone/>
            </a:pPr>
            <a:r>
              <a:rPr lang="en">
                <a:solidFill>
                  <a:schemeClr val="lt1"/>
                </a:solidFill>
                <a:latin typeface="Anaheim"/>
                <a:ea typeface="Anaheim"/>
                <a:cs typeface="Anaheim"/>
                <a:sym typeface="Anaheim"/>
              </a:rPr>
              <a:t>Vi behöver objektet</a:t>
            </a:r>
            <a:endParaRPr>
              <a:solidFill>
                <a:schemeClr val="lt1"/>
              </a:solidFill>
              <a:latin typeface="Anaheim"/>
              <a:ea typeface="Anaheim"/>
              <a:cs typeface="Anaheim"/>
              <a:sym typeface="Anaheim"/>
            </a:endParaRPr>
          </a:p>
          <a:p>
            <a:pPr indent="0" lvl="0" marL="0" rtl="0" algn="l">
              <a:spcBef>
                <a:spcPts val="0"/>
              </a:spcBef>
              <a:spcAft>
                <a:spcPts val="0"/>
              </a:spcAft>
              <a:buNone/>
            </a:pPr>
            <a:r>
              <a:rPr lang="en">
                <a:solidFill>
                  <a:schemeClr val="lt1"/>
                </a:solidFill>
                <a:latin typeface="Anaheim"/>
                <a:ea typeface="Anaheim"/>
                <a:cs typeface="Anaheim"/>
                <a:sym typeface="Anaheim"/>
              </a:rPr>
              <a:t>Och en konverterare</a:t>
            </a:r>
            <a:endParaRPr>
              <a:solidFill>
                <a:schemeClr val="lt1"/>
              </a:solidFill>
              <a:latin typeface="Anaheim"/>
              <a:ea typeface="Anaheim"/>
              <a:cs typeface="Anaheim"/>
              <a:sym typeface="Anaheim"/>
            </a:endParaRPr>
          </a:p>
        </p:txBody>
      </p:sp>
      <p:cxnSp>
        <p:nvCxnSpPr>
          <p:cNvPr id="1058" name="Google Shape;1058;p78"/>
          <p:cNvCxnSpPr/>
          <p:nvPr/>
        </p:nvCxnSpPr>
        <p:spPr>
          <a:xfrm flipH="1" rot="10800000">
            <a:off x="737725" y="2602525"/>
            <a:ext cx="420000" cy="10200"/>
          </a:xfrm>
          <a:prstGeom prst="straightConnector1">
            <a:avLst/>
          </a:prstGeom>
          <a:noFill/>
          <a:ln cap="flat" cmpd="sng" w="9525">
            <a:solidFill>
              <a:schemeClr val="dk2"/>
            </a:solidFill>
            <a:prstDash val="solid"/>
            <a:round/>
            <a:headEnd len="med" w="med" type="none"/>
            <a:tailEnd len="med" w="med" type="triangle"/>
          </a:ln>
        </p:spPr>
      </p:cxnSp>
      <p:cxnSp>
        <p:nvCxnSpPr>
          <p:cNvPr id="1059" name="Google Shape;1059;p78"/>
          <p:cNvCxnSpPr/>
          <p:nvPr/>
        </p:nvCxnSpPr>
        <p:spPr>
          <a:xfrm flipH="1" rot="10800000">
            <a:off x="737725" y="2908625"/>
            <a:ext cx="420000" cy="1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79"/>
          <p:cNvSpPr txBox="1"/>
          <p:nvPr>
            <p:ph idx="1" type="body"/>
          </p:nvPr>
        </p:nvSpPr>
        <p:spPr>
          <a:xfrm>
            <a:off x="5060375" y="1973025"/>
            <a:ext cx="37866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Arial"/>
                <a:ea typeface="Arial"/>
                <a:cs typeface="Arial"/>
                <a:sym typeface="Arial"/>
              </a:rPr>
              <a:t>Enkel String som variabel</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Viktiga här är att veta att det är ett objekt.</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Vi behöver INTE markera detta som ett entitets objekt eftersom ‘Konverterare’ kommer sköta detta åt oss.</a:t>
            </a:r>
            <a:endParaRPr sz="1100">
              <a:latin typeface="Arial"/>
              <a:ea typeface="Arial"/>
              <a:cs typeface="Arial"/>
              <a:sym typeface="Arial"/>
            </a:endParaRPr>
          </a:p>
        </p:txBody>
      </p:sp>
      <p:sp>
        <p:nvSpPr>
          <p:cNvPr id="1065" name="Google Shape;1065;p79"/>
          <p:cNvSpPr txBox="1"/>
          <p:nvPr>
            <p:ph type="title"/>
          </p:nvPr>
        </p:nvSpPr>
        <p:spPr>
          <a:xfrm>
            <a:off x="5060375" y="1256550"/>
            <a:ext cx="37407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Movie Object</a:t>
            </a:r>
            <a:endParaRPr sz="2500"/>
          </a:p>
        </p:txBody>
      </p:sp>
      <p:sp>
        <p:nvSpPr>
          <p:cNvPr id="1066" name="Google Shape;1066;p79"/>
          <p:cNvSpPr/>
          <p:nvPr/>
        </p:nvSpPr>
        <p:spPr>
          <a:xfrm>
            <a:off x="1084789" y="1736376"/>
            <a:ext cx="206128" cy="54803"/>
          </a:xfrm>
          <a:custGeom>
            <a:rect b="b" l="l" r="r" t="t"/>
            <a:pathLst>
              <a:path extrusionOk="0" h="3037" w="11423">
                <a:moveTo>
                  <a:pt x="3928" y="1"/>
                </a:moveTo>
                <a:cubicBezTo>
                  <a:pt x="3519" y="1"/>
                  <a:pt x="3061" y="121"/>
                  <a:pt x="2916" y="266"/>
                </a:cubicBezTo>
                <a:lnTo>
                  <a:pt x="169" y="2748"/>
                </a:lnTo>
                <a:cubicBezTo>
                  <a:pt x="0" y="2916"/>
                  <a:pt x="217" y="3013"/>
                  <a:pt x="627" y="3013"/>
                </a:cubicBezTo>
                <a:lnTo>
                  <a:pt x="7808" y="3037"/>
                </a:lnTo>
                <a:cubicBezTo>
                  <a:pt x="8242" y="3037"/>
                  <a:pt x="8700" y="2916"/>
                  <a:pt x="8844" y="2772"/>
                </a:cubicBezTo>
                <a:lnTo>
                  <a:pt x="11278" y="266"/>
                </a:lnTo>
                <a:cubicBezTo>
                  <a:pt x="11423" y="121"/>
                  <a:pt x="11206" y="1"/>
                  <a:pt x="1079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9"/>
          <p:cNvSpPr/>
          <p:nvPr/>
        </p:nvSpPr>
        <p:spPr>
          <a:xfrm>
            <a:off x="1268288" y="1736376"/>
            <a:ext cx="198315" cy="54803"/>
          </a:xfrm>
          <a:custGeom>
            <a:rect b="b" l="l" r="r" t="t"/>
            <a:pathLst>
              <a:path extrusionOk="0" h="3037" w="10990">
                <a:moveTo>
                  <a:pt x="3495" y="1"/>
                </a:moveTo>
                <a:cubicBezTo>
                  <a:pt x="3085" y="1"/>
                  <a:pt x="2651" y="121"/>
                  <a:pt x="2507" y="266"/>
                </a:cubicBezTo>
                <a:lnTo>
                  <a:pt x="121" y="2772"/>
                </a:lnTo>
                <a:cubicBezTo>
                  <a:pt x="1" y="2916"/>
                  <a:pt x="217" y="3037"/>
                  <a:pt x="651" y="3037"/>
                </a:cubicBezTo>
                <a:lnTo>
                  <a:pt x="7832" y="3037"/>
                </a:lnTo>
                <a:cubicBezTo>
                  <a:pt x="8242" y="3037"/>
                  <a:pt x="8676" y="2916"/>
                  <a:pt x="8796" y="2772"/>
                </a:cubicBezTo>
                <a:lnTo>
                  <a:pt x="10869" y="266"/>
                </a:lnTo>
                <a:cubicBezTo>
                  <a:pt x="10989" y="121"/>
                  <a:pt x="10772" y="1"/>
                  <a:pt x="1036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9"/>
          <p:cNvSpPr/>
          <p:nvPr/>
        </p:nvSpPr>
        <p:spPr>
          <a:xfrm>
            <a:off x="1451355" y="1736376"/>
            <a:ext cx="191349" cy="54803"/>
          </a:xfrm>
          <a:custGeom>
            <a:rect b="b" l="l" r="r" t="t"/>
            <a:pathLst>
              <a:path extrusionOk="0" h="3037" w="10604">
                <a:moveTo>
                  <a:pt x="3085" y="1"/>
                </a:moveTo>
                <a:cubicBezTo>
                  <a:pt x="2675" y="1"/>
                  <a:pt x="2242" y="121"/>
                  <a:pt x="2121" y="266"/>
                </a:cubicBezTo>
                <a:lnTo>
                  <a:pt x="121" y="2772"/>
                </a:lnTo>
                <a:cubicBezTo>
                  <a:pt x="1" y="2916"/>
                  <a:pt x="242" y="3037"/>
                  <a:pt x="675" y="3037"/>
                </a:cubicBezTo>
                <a:lnTo>
                  <a:pt x="7856" y="3037"/>
                </a:lnTo>
                <a:cubicBezTo>
                  <a:pt x="8266" y="3037"/>
                  <a:pt x="8700" y="2916"/>
                  <a:pt x="8796" y="2772"/>
                </a:cubicBezTo>
                <a:lnTo>
                  <a:pt x="10507" y="290"/>
                </a:lnTo>
                <a:cubicBezTo>
                  <a:pt x="10604" y="121"/>
                  <a:pt x="10339" y="1"/>
                  <a:pt x="995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9"/>
          <p:cNvSpPr/>
          <p:nvPr/>
        </p:nvSpPr>
        <p:spPr>
          <a:xfrm>
            <a:off x="1016073" y="1798992"/>
            <a:ext cx="290940" cy="54803"/>
          </a:xfrm>
          <a:custGeom>
            <a:rect b="b" l="l" r="r" t="t"/>
            <a:pathLst>
              <a:path extrusionOk="0" h="3037" w="16123">
                <a:moveTo>
                  <a:pt x="3977" y="1"/>
                </a:moveTo>
                <a:cubicBezTo>
                  <a:pt x="3543" y="1"/>
                  <a:pt x="3061" y="121"/>
                  <a:pt x="2917" y="266"/>
                </a:cubicBezTo>
                <a:lnTo>
                  <a:pt x="170" y="2748"/>
                </a:lnTo>
                <a:cubicBezTo>
                  <a:pt x="1" y="2916"/>
                  <a:pt x="242" y="3037"/>
                  <a:pt x="676" y="3037"/>
                </a:cubicBezTo>
                <a:lnTo>
                  <a:pt x="12676" y="3037"/>
                </a:lnTo>
                <a:cubicBezTo>
                  <a:pt x="13110" y="3037"/>
                  <a:pt x="13568" y="2916"/>
                  <a:pt x="13712" y="2772"/>
                </a:cubicBezTo>
                <a:lnTo>
                  <a:pt x="16002" y="266"/>
                </a:lnTo>
                <a:cubicBezTo>
                  <a:pt x="16122" y="121"/>
                  <a:pt x="15881" y="1"/>
                  <a:pt x="1547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9"/>
          <p:cNvSpPr/>
          <p:nvPr/>
        </p:nvSpPr>
        <p:spPr>
          <a:xfrm>
            <a:off x="1286983" y="1798992"/>
            <a:ext cx="203530" cy="54803"/>
          </a:xfrm>
          <a:custGeom>
            <a:rect b="b" l="l" r="r" t="t"/>
            <a:pathLst>
              <a:path extrusionOk="0" h="3037" w="11279">
                <a:moveTo>
                  <a:pt x="3374" y="1"/>
                </a:moveTo>
                <a:cubicBezTo>
                  <a:pt x="2941" y="1"/>
                  <a:pt x="2483" y="121"/>
                  <a:pt x="2362" y="266"/>
                </a:cubicBezTo>
                <a:lnTo>
                  <a:pt x="121" y="2772"/>
                </a:lnTo>
                <a:cubicBezTo>
                  <a:pt x="1" y="2916"/>
                  <a:pt x="242" y="3037"/>
                  <a:pt x="700" y="3037"/>
                </a:cubicBezTo>
                <a:lnTo>
                  <a:pt x="8242" y="3037"/>
                </a:lnTo>
                <a:cubicBezTo>
                  <a:pt x="8676" y="3037"/>
                  <a:pt x="9134" y="2916"/>
                  <a:pt x="9230" y="2772"/>
                </a:cubicBezTo>
                <a:lnTo>
                  <a:pt x="11158" y="266"/>
                </a:lnTo>
                <a:cubicBezTo>
                  <a:pt x="11278" y="121"/>
                  <a:pt x="11013" y="1"/>
                  <a:pt x="10580"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9"/>
          <p:cNvSpPr/>
          <p:nvPr/>
        </p:nvSpPr>
        <p:spPr>
          <a:xfrm>
            <a:off x="807798" y="1989024"/>
            <a:ext cx="326145" cy="54803"/>
          </a:xfrm>
          <a:custGeom>
            <a:rect b="b" l="l" r="r" t="t"/>
            <a:pathLst>
              <a:path extrusionOk="0" h="3037" w="18074">
                <a:moveTo>
                  <a:pt x="4073" y="0"/>
                </a:moveTo>
                <a:cubicBezTo>
                  <a:pt x="3591" y="0"/>
                  <a:pt x="3060" y="97"/>
                  <a:pt x="2892" y="265"/>
                </a:cubicBezTo>
                <a:lnTo>
                  <a:pt x="145" y="2747"/>
                </a:lnTo>
                <a:cubicBezTo>
                  <a:pt x="0" y="2892"/>
                  <a:pt x="265" y="3013"/>
                  <a:pt x="771" y="3013"/>
                </a:cubicBezTo>
                <a:lnTo>
                  <a:pt x="14507" y="3037"/>
                </a:lnTo>
                <a:cubicBezTo>
                  <a:pt x="15013" y="3037"/>
                  <a:pt x="15519" y="2916"/>
                  <a:pt x="15664" y="2772"/>
                </a:cubicBezTo>
                <a:lnTo>
                  <a:pt x="17929" y="265"/>
                </a:lnTo>
                <a:cubicBezTo>
                  <a:pt x="18073" y="121"/>
                  <a:pt x="17784" y="0"/>
                  <a:pt x="1730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9"/>
          <p:cNvSpPr/>
          <p:nvPr/>
        </p:nvSpPr>
        <p:spPr>
          <a:xfrm>
            <a:off x="1117396" y="1989024"/>
            <a:ext cx="227439" cy="54803"/>
          </a:xfrm>
          <a:custGeom>
            <a:rect b="b" l="l" r="r" t="t"/>
            <a:pathLst>
              <a:path extrusionOk="0" h="3037" w="12604">
                <a:moveTo>
                  <a:pt x="3495" y="0"/>
                </a:moveTo>
                <a:cubicBezTo>
                  <a:pt x="3013" y="0"/>
                  <a:pt x="2507" y="121"/>
                  <a:pt x="2362" y="265"/>
                </a:cubicBezTo>
                <a:lnTo>
                  <a:pt x="145" y="2772"/>
                </a:lnTo>
                <a:cubicBezTo>
                  <a:pt x="1" y="2916"/>
                  <a:pt x="314" y="3037"/>
                  <a:pt x="820" y="3037"/>
                </a:cubicBezTo>
                <a:lnTo>
                  <a:pt x="9447" y="3037"/>
                </a:lnTo>
                <a:cubicBezTo>
                  <a:pt x="9953" y="3037"/>
                  <a:pt x="10459" y="2916"/>
                  <a:pt x="10579" y="2772"/>
                </a:cubicBezTo>
                <a:lnTo>
                  <a:pt x="12483" y="265"/>
                </a:lnTo>
                <a:cubicBezTo>
                  <a:pt x="12604" y="121"/>
                  <a:pt x="12290" y="0"/>
                  <a:pt x="1180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9"/>
          <p:cNvSpPr/>
          <p:nvPr/>
        </p:nvSpPr>
        <p:spPr>
          <a:xfrm>
            <a:off x="947376" y="1861608"/>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9"/>
          <p:cNvSpPr/>
          <p:nvPr/>
        </p:nvSpPr>
        <p:spPr>
          <a:xfrm>
            <a:off x="1347867" y="1861608"/>
            <a:ext cx="206994" cy="55254"/>
          </a:xfrm>
          <a:custGeom>
            <a:rect b="b" l="l" r="r" t="t"/>
            <a:pathLst>
              <a:path extrusionOk="0" h="3062" w="11471">
                <a:moveTo>
                  <a:pt x="3157" y="1"/>
                </a:moveTo>
                <a:cubicBezTo>
                  <a:pt x="2723" y="1"/>
                  <a:pt x="2266" y="121"/>
                  <a:pt x="2145" y="266"/>
                </a:cubicBezTo>
                <a:lnTo>
                  <a:pt x="121" y="2772"/>
                </a:lnTo>
                <a:cubicBezTo>
                  <a:pt x="0" y="2917"/>
                  <a:pt x="290" y="3037"/>
                  <a:pt x="747" y="3037"/>
                </a:cubicBezTo>
                <a:lnTo>
                  <a:pt x="8651" y="3061"/>
                </a:lnTo>
                <a:cubicBezTo>
                  <a:pt x="9109" y="3061"/>
                  <a:pt x="9567" y="2941"/>
                  <a:pt x="9664" y="2772"/>
                </a:cubicBezTo>
                <a:lnTo>
                  <a:pt x="11374" y="290"/>
                </a:lnTo>
                <a:cubicBezTo>
                  <a:pt x="11471" y="145"/>
                  <a:pt x="11206" y="25"/>
                  <a:pt x="10748" y="25"/>
                </a:cubicBezTo>
                <a:lnTo>
                  <a:pt x="3157"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9"/>
          <p:cNvSpPr/>
          <p:nvPr/>
        </p:nvSpPr>
        <p:spPr>
          <a:xfrm>
            <a:off x="417138" y="2769550"/>
            <a:ext cx="4520100" cy="23094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9"/>
          <p:cNvSpPr/>
          <p:nvPr/>
        </p:nvSpPr>
        <p:spPr>
          <a:xfrm>
            <a:off x="877362" y="1925542"/>
            <a:ext cx="547052" cy="54803"/>
          </a:xfrm>
          <a:custGeom>
            <a:rect b="b" l="l" r="r" t="t"/>
            <a:pathLst>
              <a:path extrusionOk="0" h="3037" w="30316">
                <a:moveTo>
                  <a:pt x="4049" y="0"/>
                </a:moveTo>
                <a:cubicBezTo>
                  <a:pt x="3567" y="0"/>
                  <a:pt x="3061" y="96"/>
                  <a:pt x="2917" y="265"/>
                </a:cubicBezTo>
                <a:lnTo>
                  <a:pt x="169" y="2747"/>
                </a:lnTo>
                <a:cubicBezTo>
                  <a:pt x="1" y="2892"/>
                  <a:pt x="266" y="3012"/>
                  <a:pt x="748" y="3012"/>
                </a:cubicBezTo>
                <a:lnTo>
                  <a:pt x="27255" y="3036"/>
                </a:lnTo>
                <a:cubicBezTo>
                  <a:pt x="27761" y="3036"/>
                  <a:pt x="28243" y="2916"/>
                  <a:pt x="28340" y="2771"/>
                </a:cubicBezTo>
                <a:lnTo>
                  <a:pt x="30195" y="265"/>
                </a:lnTo>
                <a:cubicBezTo>
                  <a:pt x="30316" y="121"/>
                  <a:pt x="30026" y="0"/>
                  <a:pt x="2954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9"/>
          <p:cNvSpPr/>
          <p:nvPr/>
        </p:nvSpPr>
        <p:spPr>
          <a:xfrm>
            <a:off x="1416997" y="1925542"/>
            <a:ext cx="210495" cy="55236"/>
          </a:xfrm>
          <a:custGeom>
            <a:rect b="b" l="l" r="r" t="t"/>
            <a:pathLst>
              <a:path extrusionOk="0" h="3061" w="11665">
                <a:moveTo>
                  <a:pt x="2941" y="0"/>
                </a:moveTo>
                <a:cubicBezTo>
                  <a:pt x="2483" y="0"/>
                  <a:pt x="2025" y="121"/>
                  <a:pt x="1905" y="265"/>
                </a:cubicBezTo>
                <a:lnTo>
                  <a:pt x="97" y="2771"/>
                </a:lnTo>
                <a:cubicBezTo>
                  <a:pt x="1" y="2916"/>
                  <a:pt x="290" y="3036"/>
                  <a:pt x="796" y="3036"/>
                </a:cubicBezTo>
                <a:lnTo>
                  <a:pt x="9038" y="3060"/>
                </a:lnTo>
                <a:cubicBezTo>
                  <a:pt x="9544" y="3060"/>
                  <a:pt x="10001" y="2940"/>
                  <a:pt x="10098" y="2795"/>
                </a:cubicBezTo>
                <a:lnTo>
                  <a:pt x="11592" y="289"/>
                </a:lnTo>
                <a:cubicBezTo>
                  <a:pt x="11664" y="145"/>
                  <a:pt x="11375" y="24"/>
                  <a:pt x="10893" y="24"/>
                </a:cubicBezTo>
                <a:lnTo>
                  <a:pt x="294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9"/>
          <p:cNvSpPr/>
          <p:nvPr/>
        </p:nvSpPr>
        <p:spPr>
          <a:xfrm>
            <a:off x="264738" y="2617150"/>
            <a:ext cx="4520100" cy="23094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9"/>
          <p:cNvSpPr txBox="1"/>
          <p:nvPr/>
        </p:nvSpPr>
        <p:spPr>
          <a:xfrm>
            <a:off x="268650" y="2617150"/>
            <a:ext cx="4473600" cy="25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D55FDE"/>
                </a:solidFill>
                <a:highlight>
                  <a:srgbClr val="282C34"/>
                </a:highlight>
                <a:latin typeface="Courier New"/>
                <a:ea typeface="Courier New"/>
                <a:cs typeface="Courier New"/>
                <a:sym typeface="Courier New"/>
              </a:rPr>
              <a:t>package </a:t>
            </a:r>
            <a:r>
              <a:rPr lang="en" sz="1100">
                <a:solidFill>
                  <a:srgbClr val="BBBBBB"/>
                </a:solidFill>
                <a:highlight>
                  <a:srgbClr val="282C34"/>
                </a:highlight>
                <a:latin typeface="Courier New"/>
                <a:ea typeface="Courier New"/>
                <a:cs typeface="Courier New"/>
                <a:sym typeface="Courier New"/>
              </a:rPr>
              <a:t>com.example.deleteme.movie</a:t>
            </a:r>
            <a:endParaRPr sz="1100">
              <a:solidFill>
                <a:srgbClr val="BBBB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BBBB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highlight>
                  <a:srgbClr val="282C34"/>
                </a:highlight>
                <a:latin typeface="Courier New"/>
                <a:ea typeface="Courier New"/>
                <a:cs typeface="Courier New"/>
                <a:sym typeface="Courier New"/>
              </a:rPr>
              <a:t>data class </a:t>
            </a:r>
            <a:r>
              <a:rPr lang="en" sz="1100">
                <a:solidFill>
                  <a:srgbClr val="E5C07B"/>
                </a:solidFill>
                <a:highlight>
                  <a:srgbClr val="282C34"/>
                </a:highlight>
                <a:latin typeface="Courier New"/>
                <a:ea typeface="Courier New"/>
                <a:cs typeface="Courier New"/>
                <a:sym typeface="Courier New"/>
              </a:rPr>
              <a:t>Movie</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highlight>
                  <a:srgbClr val="282C34"/>
                </a:highlight>
                <a:latin typeface="Courier New"/>
                <a:ea typeface="Courier New"/>
                <a:cs typeface="Courier New"/>
                <a:sym typeface="Courier New"/>
              </a:rPr>
              <a:t>   </a:t>
            </a:r>
            <a:r>
              <a:rPr i="1" lang="en" sz="1100">
                <a:solidFill>
                  <a:srgbClr val="D55FDE"/>
                </a:solidFill>
                <a:highlight>
                  <a:srgbClr val="282C34"/>
                </a:highlight>
                <a:latin typeface="Courier New"/>
                <a:ea typeface="Courier New"/>
                <a:cs typeface="Courier New"/>
                <a:sym typeface="Courier New"/>
              </a:rPr>
              <a:t>val </a:t>
            </a:r>
            <a:r>
              <a:rPr lang="en" sz="1100">
                <a:solidFill>
                  <a:srgbClr val="EF596F"/>
                </a:solidFill>
                <a:highlight>
                  <a:srgbClr val="282C34"/>
                </a:highlight>
                <a:latin typeface="Courier New"/>
                <a:ea typeface="Courier New"/>
                <a:cs typeface="Courier New"/>
                <a:sym typeface="Courier New"/>
              </a:rPr>
              <a:t>name</a:t>
            </a:r>
            <a:r>
              <a:rPr lang="en" sz="1100">
                <a:solidFill>
                  <a:srgbClr val="BBBBBB"/>
                </a:solidFill>
                <a:highlight>
                  <a:srgbClr val="282C34"/>
                </a:highlight>
                <a:latin typeface="Courier New"/>
                <a:ea typeface="Courier New"/>
                <a:cs typeface="Courier New"/>
                <a:sym typeface="Courier New"/>
              </a:rPr>
              <a:t>: </a:t>
            </a:r>
            <a:r>
              <a:rPr lang="en" sz="1100">
                <a:solidFill>
                  <a:srgbClr val="E5C07B"/>
                </a:solidFill>
                <a:highlight>
                  <a:srgbClr val="282C34"/>
                </a:highlight>
                <a:latin typeface="Courier New"/>
                <a:ea typeface="Courier New"/>
                <a:cs typeface="Courier New"/>
                <a:sym typeface="Courier New"/>
              </a:rPr>
              <a:t>String</a:t>
            </a:r>
            <a:r>
              <a:rPr lang="en" sz="1100">
                <a:solidFill>
                  <a:srgbClr val="BBBBBB"/>
                </a:solidFill>
                <a:highlight>
                  <a:srgbClr val="282C34"/>
                </a:highlight>
                <a:latin typeface="Courier New"/>
                <a:ea typeface="Courier New"/>
                <a:cs typeface="Courier New"/>
                <a:sym typeface="Courier New"/>
              </a:rPr>
              <a:t>,</a:t>
            </a:r>
            <a:endParaRPr sz="1100">
              <a:solidFill>
                <a:srgbClr val="BBBB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highlight>
                  <a:srgbClr val="282C34"/>
                </a:highlight>
                <a:latin typeface="Courier New"/>
                <a:ea typeface="Courier New"/>
                <a:cs typeface="Courier New"/>
                <a:sym typeface="Courier New"/>
              </a:rPr>
              <a:t>) {</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i="1" sz="1200">
              <a:solidFill>
                <a:srgbClr val="E5C07B"/>
              </a:solidFill>
              <a:highlight>
                <a:srgbClr val="282C34"/>
              </a:highlight>
              <a:latin typeface="Courier New"/>
              <a:ea typeface="Courier New"/>
              <a:cs typeface="Courier New"/>
              <a:sym typeface="Courier New"/>
            </a:endParaRPr>
          </a:p>
        </p:txBody>
      </p:sp>
      <p:pic>
        <p:nvPicPr>
          <p:cNvPr id="1080" name="Google Shape;1080;p79"/>
          <p:cNvPicPr preferRelativeResize="0"/>
          <p:nvPr/>
        </p:nvPicPr>
        <p:blipFill rotWithShape="1">
          <a:blip r:embed="rId3">
            <a:alphaModFix/>
          </a:blip>
          <a:srcRect b="69018" l="0" r="0" t="0"/>
          <a:stretch/>
        </p:blipFill>
        <p:spPr>
          <a:xfrm>
            <a:off x="268650" y="1660025"/>
            <a:ext cx="3773025" cy="860650"/>
          </a:xfrm>
          <a:prstGeom prst="rect">
            <a:avLst/>
          </a:prstGeom>
          <a:noFill/>
          <a:ln>
            <a:noFill/>
          </a:ln>
        </p:spPr>
      </p:pic>
      <p:cxnSp>
        <p:nvCxnSpPr>
          <p:cNvPr id="1081" name="Google Shape;1081;p79"/>
          <p:cNvCxnSpPr/>
          <p:nvPr/>
        </p:nvCxnSpPr>
        <p:spPr>
          <a:xfrm flipH="1" rot="10800000">
            <a:off x="720000" y="2369850"/>
            <a:ext cx="420000" cy="1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0"/>
                                        <p:tgtEl>
                                          <p:spTgt spid="10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80"/>
          <p:cNvSpPr txBox="1"/>
          <p:nvPr>
            <p:ph idx="1" type="body"/>
          </p:nvPr>
        </p:nvSpPr>
        <p:spPr>
          <a:xfrm>
            <a:off x="5060375" y="1973025"/>
            <a:ext cx="37866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Arial"/>
                <a:ea typeface="Arial"/>
                <a:cs typeface="Arial"/>
                <a:sym typeface="Arial"/>
              </a:rPr>
              <a:t>Byt ut &lt;Movie&gt; till er datatyp</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1087" name="Google Shape;1087;p80"/>
          <p:cNvSpPr txBox="1"/>
          <p:nvPr>
            <p:ph type="title"/>
          </p:nvPr>
        </p:nvSpPr>
        <p:spPr>
          <a:xfrm>
            <a:off x="5060375" y="1256550"/>
            <a:ext cx="37407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Array Converter</a:t>
            </a:r>
            <a:endParaRPr sz="2500"/>
          </a:p>
        </p:txBody>
      </p:sp>
      <p:sp>
        <p:nvSpPr>
          <p:cNvPr id="1088" name="Google Shape;1088;p80"/>
          <p:cNvSpPr/>
          <p:nvPr/>
        </p:nvSpPr>
        <p:spPr>
          <a:xfrm>
            <a:off x="1146289" y="931076"/>
            <a:ext cx="206128" cy="54803"/>
          </a:xfrm>
          <a:custGeom>
            <a:rect b="b" l="l" r="r" t="t"/>
            <a:pathLst>
              <a:path extrusionOk="0" h="3037" w="11423">
                <a:moveTo>
                  <a:pt x="3928" y="1"/>
                </a:moveTo>
                <a:cubicBezTo>
                  <a:pt x="3519" y="1"/>
                  <a:pt x="3061" y="121"/>
                  <a:pt x="2916" y="266"/>
                </a:cubicBezTo>
                <a:lnTo>
                  <a:pt x="169" y="2748"/>
                </a:lnTo>
                <a:cubicBezTo>
                  <a:pt x="0" y="2916"/>
                  <a:pt x="217" y="3013"/>
                  <a:pt x="627" y="3013"/>
                </a:cubicBezTo>
                <a:lnTo>
                  <a:pt x="7808" y="3037"/>
                </a:lnTo>
                <a:cubicBezTo>
                  <a:pt x="8242" y="3037"/>
                  <a:pt x="8700" y="2916"/>
                  <a:pt x="8844" y="2772"/>
                </a:cubicBezTo>
                <a:lnTo>
                  <a:pt x="11278" y="266"/>
                </a:lnTo>
                <a:cubicBezTo>
                  <a:pt x="11423" y="121"/>
                  <a:pt x="11206" y="1"/>
                  <a:pt x="1079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0"/>
          <p:cNvSpPr/>
          <p:nvPr/>
        </p:nvSpPr>
        <p:spPr>
          <a:xfrm>
            <a:off x="1077573" y="993692"/>
            <a:ext cx="290940" cy="54803"/>
          </a:xfrm>
          <a:custGeom>
            <a:rect b="b" l="l" r="r" t="t"/>
            <a:pathLst>
              <a:path extrusionOk="0" h="3037" w="16123">
                <a:moveTo>
                  <a:pt x="3977" y="1"/>
                </a:moveTo>
                <a:cubicBezTo>
                  <a:pt x="3543" y="1"/>
                  <a:pt x="3061" y="121"/>
                  <a:pt x="2917" y="266"/>
                </a:cubicBezTo>
                <a:lnTo>
                  <a:pt x="170" y="2748"/>
                </a:lnTo>
                <a:cubicBezTo>
                  <a:pt x="1" y="2916"/>
                  <a:pt x="242" y="3037"/>
                  <a:pt x="676" y="3037"/>
                </a:cubicBezTo>
                <a:lnTo>
                  <a:pt x="12676" y="3037"/>
                </a:lnTo>
                <a:cubicBezTo>
                  <a:pt x="13110" y="3037"/>
                  <a:pt x="13568" y="2916"/>
                  <a:pt x="13712" y="2772"/>
                </a:cubicBezTo>
                <a:lnTo>
                  <a:pt x="16002" y="266"/>
                </a:lnTo>
                <a:cubicBezTo>
                  <a:pt x="16122" y="121"/>
                  <a:pt x="15881" y="1"/>
                  <a:pt x="1547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0"/>
          <p:cNvSpPr/>
          <p:nvPr/>
        </p:nvSpPr>
        <p:spPr>
          <a:xfrm>
            <a:off x="1008876" y="1056308"/>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0"/>
          <p:cNvSpPr/>
          <p:nvPr/>
        </p:nvSpPr>
        <p:spPr>
          <a:xfrm>
            <a:off x="426888" y="1491029"/>
            <a:ext cx="4808700" cy="35532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0"/>
          <p:cNvSpPr/>
          <p:nvPr/>
        </p:nvSpPr>
        <p:spPr>
          <a:xfrm>
            <a:off x="264750" y="1256550"/>
            <a:ext cx="4808700" cy="35532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0"/>
          <p:cNvSpPr txBox="1"/>
          <p:nvPr/>
        </p:nvSpPr>
        <p:spPr>
          <a:xfrm>
            <a:off x="268926" y="1256550"/>
            <a:ext cx="4759500" cy="3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package </a:t>
            </a:r>
            <a:r>
              <a:rPr lang="en" sz="1100">
                <a:solidFill>
                  <a:srgbClr val="BBBBBB"/>
                </a:solidFill>
                <a:latin typeface="Courier New"/>
                <a:ea typeface="Courier New"/>
                <a:cs typeface="Courier New"/>
                <a:sym typeface="Courier New"/>
              </a:rPr>
              <a:t>com.example.deleteme.movie</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import </a:t>
            </a:r>
            <a:r>
              <a:rPr lang="en" sz="1100">
                <a:solidFill>
                  <a:srgbClr val="BBBBBB"/>
                </a:solidFill>
                <a:latin typeface="Courier New"/>
                <a:ea typeface="Courier New"/>
                <a:cs typeface="Courier New"/>
                <a:sym typeface="Courier New"/>
              </a:rPr>
              <a:t>androidx.room.</a:t>
            </a:r>
            <a:r>
              <a:rPr i="1" lang="en" sz="1100">
                <a:solidFill>
                  <a:srgbClr val="E5C07B"/>
                </a:solidFill>
                <a:latin typeface="Courier New"/>
                <a:ea typeface="Courier New"/>
                <a:cs typeface="Courier New"/>
                <a:sym typeface="Courier New"/>
              </a:rPr>
              <a:t>TypeConverter</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import </a:t>
            </a:r>
            <a:r>
              <a:rPr lang="en" sz="1100">
                <a:solidFill>
                  <a:srgbClr val="BBBBBB"/>
                </a:solidFill>
                <a:latin typeface="Courier New"/>
                <a:ea typeface="Courier New"/>
                <a:cs typeface="Courier New"/>
                <a:sym typeface="Courier New"/>
              </a:rPr>
              <a:t>com.google.gson.</a:t>
            </a:r>
            <a:r>
              <a:rPr lang="en" sz="1100">
                <a:solidFill>
                  <a:srgbClr val="E5C07B"/>
                </a:solidFill>
                <a:latin typeface="Courier New"/>
                <a:ea typeface="Courier New"/>
                <a:cs typeface="Courier New"/>
                <a:sym typeface="Courier New"/>
              </a:rPr>
              <a:t>Gson</a:t>
            </a:r>
            <a:endParaRPr sz="1100">
              <a:solidFill>
                <a:srgbClr val="E5C07B"/>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class </a:t>
            </a:r>
            <a:r>
              <a:rPr lang="en" sz="1100">
                <a:solidFill>
                  <a:srgbClr val="E5C07B"/>
                </a:solidFill>
                <a:latin typeface="Courier New"/>
                <a:ea typeface="Courier New"/>
                <a:cs typeface="Courier New"/>
                <a:sym typeface="Courier New"/>
              </a:rPr>
              <a:t>MovieArrayTypeConverter </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@TypeConverter</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E5C07B"/>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fun </a:t>
            </a:r>
            <a:r>
              <a:rPr lang="en" sz="1100">
                <a:solidFill>
                  <a:srgbClr val="61AFEF"/>
                </a:solidFill>
                <a:latin typeface="Courier New"/>
                <a:ea typeface="Courier New"/>
                <a:cs typeface="Courier New"/>
                <a:sym typeface="Courier New"/>
              </a:rPr>
              <a:t>fromString</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value</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String</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Array</a:t>
            </a:r>
            <a:r>
              <a:rPr lang="en" sz="1100">
                <a:solidFill>
                  <a:srgbClr val="E8BA36"/>
                </a:solidFill>
                <a:latin typeface="Courier New"/>
                <a:ea typeface="Courier New"/>
                <a:cs typeface="Courier New"/>
                <a:sym typeface="Courier New"/>
              </a:rPr>
              <a:t>&lt;</a:t>
            </a:r>
            <a:r>
              <a:rPr lang="en" sz="1100">
                <a:solidFill>
                  <a:srgbClr val="E5C07B"/>
                </a:solidFill>
                <a:latin typeface="Courier New"/>
                <a:ea typeface="Courier New"/>
                <a:cs typeface="Courier New"/>
                <a:sym typeface="Courier New"/>
              </a:rPr>
              <a:t>Movie</a:t>
            </a:r>
            <a:r>
              <a:rPr lang="en" sz="1100">
                <a:solidFill>
                  <a:srgbClr val="E8BA36"/>
                </a:solidFill>
                <a:latin typeface="Courier New"/>
                <a:ea typeface="Courier New"/>
                <a:cs typeface="Courier New"/>
                <a:sym typeface="Courier New"/>
              </a:rPr>
              <a:t>&gt;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4A857"/>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return </a:t>
            </a:r>
            <a:r>
              <a:rPr lang="en" sz="1100">
                <a:solidFill>
                  <a:srgbClr val="61AFEF"/>
                </a:solidFill>
                <a:latin typeface="Courier New"/>
                <a:ea typeface="Courier New"/>
                <a:cs typeface="Courier New"/>
                <a:sym typeface="Courier New"/>
              </a:rPr>
              <a:t>Gson</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fromJson</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value</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Array</a:t>
            </a:r>
            <a:r>
              <a:rPr lang="en" sz="1100">
                <a:solidFill>
                  <a:srgbClr val="E8BA36"/>
                </a:solidFill>
                <a:latin typeface="Courier New"/>
                <a:ea typeface="Courier New"/>
                <a:cs typeface="Courier New"/>
                <a:sym typeface="Courier New"/>
              </a:rPr>
              <a:t>&lt;</a:t>
            </a:r>
            <a:r>
              <a:rPr lang="en" sz="1100">
                <a:solidFill>
                  <a:srgbClr val="E5C07B"/>
                </a:solidFill>
                <a:latin typeface="Courier New"/>
                <a:ea typeface="Courier New"/>
                <a:cs typeface="Courier New"/>
                <a:sym typeface="Courier New"/>
              </a:rPr>
              <a:t>Movie</a:t>
            </a:r>
            <a:r>
              <a:rPr lang="en" sz="1100">
                <a:solidFill>
                  <a:srgbClr val="E8BA36"/>
                </a:solidFill>
                <a:latin typeface="Courier New"/>
                <a:ea typeface="Courier New"/>
                <a:cs typeface="Courier New"/>
                <a:sym typeface="Courier New"/>
              </a:rPr>
              <a:t>&gt;</a:t>
            </a:r>
            <a:r>
              <a:rPr lang="en" sz="1100">
                <a:solidFill>
                  <a:srgbClr val="BBBBBB"/>
                </a:solidFill>
                <a:latin typeface="Courier New"/>
                <a:ea typeface="Courier New"/>
                <a:cs typeface="Courier New"/>
                <a:sym typeface="Courier New"/>
              </a:rPr>
              <a:t>::</a:t>
            </a:r>
            <a:r>
              <a:rPr i="1" lang="en" sz="1100">
                <a:solidFill>
                  <a:srgbClr val="D55FDE"/>
                </a:solidFill>
                <a:latin typeface="Courier New"/>
                <a:ea typeface="Courier New"/>
                <a:cs typeface="Courier New"/>
                <a:sym typeface="Courier New"/>
              </a:rPr>
              <a:t>class</a:t>
            </a:r>
            <a:r>
              <a:rPr lang="en" sz="1100">
                <a:solidFill>
                  <a:srgbClr val="BBBBBB"/>
                </a:solidFill>
                <a:latin typeface="Courier New"/>
                <a:ea typeface="Courier New"/>
                <a:cs typeface="Courier New"/>
                <a:sym typeface="Courier New"/>
              </a:rPr>
              <a:t>.</a:t>
            </a:r>
            <a:r>
              <a:rPr lang="en" sz="1100">
                <a:solidFill>
                  <a:srgbClr val="EF596F"/>
                </a:solidFill>
                <a:latin typeface="Courier New"/>
                <a:ea typeface="Courier New"/>
                <a:cs typeface="Courier New"/>
                <a:sym typeface="Courier New"/>
              </a:rPr>
              <a:t>java</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4A857"/>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@TypeConverter</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E5C07B"/>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fun </a:t>
            </a:r>
            <a:r>
              <a:rPr lang="en" sz="1100">
                <a:solidFill>
                  <a:srgbClr val="61AFEF"/>
                </a:solidFill>
                <a:latin typeface="Courier New"/>
                <a:ea typeface="Courier New"/>
                <a:cs typeface="Courier New"/>
                <a:sym typeface="Courier New"/>
              </a:rPr>
              <a:t>fromMovieArray</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array</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Array</a:t>
            </a:r>
            <a:r>
              <a:rPr lang="en" sz="1100">
                <a:solidFill>
                  <a:srgbClr val="E8BA36"/>
                </a:solidFill>
                <a:latin typeface="Courier New"/>
                <a:ea typeface="Courier New"/>
                <a:cs typeface="Courier New"/>
                <a:sym typeface="Courier New"/>
              </a:rPr>
              <a:t>&lt;</a:t>
            </a:r>
            <a:r>
              <a:rPr lang="en" sz="1100">
                <a:solidFill>
                  <a:srgbClr val="E5C07B"/>
                </a:solidFill>
                <a:latin typeface="Courier New"/>
                <a:ea typeface="Courier New"/>
                <a:cs typeface="Courier New"/>
                <a:sym typeface="Courier New"/>
              </a:rPr>
              <a:t>Movie</a:t>
            </a:r>
            <a:r>
              <a:rPr lang="en" sz="1100">
                <a:solidFill>
                  <a:srgbClr val="E8BA36"/>
                </a:solidFill>
                <a:latin typeface="Courier New"/>
                <a:ea typeface="Courier New"/>
                <a:cs typeface="Courier New"/>
                <a:sym typeface="Courier New"/>
              </a:rPr>
              <a:t>&gt;)</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String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4A857"/>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return </a:t>
            </a:r>
            <a:r>
              <a:rPr lang="en" sz="1100">
                <a:solidFill>
                  <a:srgbClr val="61AFEF"/>
                </a:solidFill>
                <a:latin typeface="Courier New"/>
                <a:ea typeface="Courier New"/>
                <a:cs typeface="Courier New"/>
                <a:sym typeface="Courier New"/>
              </a:rPr>
              <a:t>Gson</a:t>
            </a:r>
            <a:r>
              <a:rPr lang="en" sz="1100">
                <a:solidFill>
                  <a:srgbClr val="E8BA36"/>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a:t>
            </a:r>
            <a:r>
              <a:rPr lang="en" sz="1100">
                <a:solidFill>
                  <a:srgbClr val="61AFEF"/>
                </a:solidFill>
                <a:latin typeface="Courier New"/>
                <a:ea typeface="Courier New"/>
                <a:cs typeface="Courier New"/>
                <a:sym typeface="Courier New"/>
              </a:rPr>
              <a:t>toJson</a:t>
            </a:r>
            <a:r>
              <a:rPr lang="en" sz="1100">
                <a:solidFill>
                  <a:srgbClr val="E8BA36"/>
                </a:solidFill>
                <a:latin typeface="Courier New"/>
                <a:ea typeface="Courier New"/>
                <a:cs typeface="Courier New"/>
                <a:sym typeface="Courier New"/>
              </a:rPr>
              <a:t>(</a:t>
            </a:r>
            <a:r>
              <a:rPr lang="en" sz="1100">
                <a:solidFill>
                  <a:srgbClr val="D19A66"/>
                </a:solidFill>
                <a:latin typeface="Courier New"/>
                <a:ea typeface="Courier New"/>
                <a:cs typeface="Courier New"/>
                <a:sym typeface="Courier New"/>
              </a:rPr>
              <a:t>array</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a:t>
            </a:r>
            <a:endParaRPr i="1" sz="1100">
              <a:solidFill>
                <a:srgbClr val="D55FDE"/>
              </a:solidFill>
              <a:latin typeface="Courier New"/>
              <a:ea typeface="Courier New"/>
              <a:cs typeface="Courier New"/>
              <a:sym typeface="Courier New"/>
            </a:endParaRPr>
          </a:p>
        </p:txBody>
      </p:sp>
      <p:pic>
        <p:nvPicPr>
          <p:cNvPr id="1094" name="Google Shape;1094;p80"/>
          <p:cNvPicPr preferRelativeResize="0"/>
          <p:nvPr/>
        </p:nvPicPr>
        <p:blipFill rotWithShape="1">
          <a:blip r:embed="rId3">
            <a:alphaModFix/>
          </a:blip>
          <a:srcRect b="59672" l="0" r="0" t="0"/>
          <a:stretch/>
        </p:blipFill>
        <p:spPr>
          <a:xfrm>
            <a:off x="268675" y="0"/>
            <a:ext cx="3773025" cy="1120250"/>
          </a:xfrm>
          <a:prstGeom prst="rect">
            <a:avLst/>
          </a:prstGeom>
          <a:noFill/>
          <a:ln>
            <a:noFill/>
          </a:ln>
        </p:spPr>
      </p:pic>
      <p:cxnSp>
        <p:nvCxnSpPr>
          <p:cNvPr id="1095" name="Google Shape;1095;p80"/>
          <p:cNvCxnSpPr/>
          <p:nvPr/>
        </p:nvCxnSpPr>
        <p:spPr>
          <a:xfrm flipH="1" rot="10800000">
            <a:off x="726300" y="975700"/>
            <a:ext cx="420000" cy="1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000"/>
                                        <p:tgtEl>
                                          <p:spTgt spid="10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1000"/>
                                        <p:tgtEl>
                                          <p:spTgt spid="10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81"/>
          <p:cNvSpPr txBox="1"/>
          <p:nvPr>
            <p:ph idx="1" type="body"/>
          </p:nvPr>
        </p:nvSpPr>
        <p:spPr>
          <a:xfrm>
            <a:off x="5060375" y="1973025"/>
            <a:ext cx="37866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Arial"/>
                <a:ea typeface="Arial"/>
                <a:cs typeface="Arial"/>
                <a:sym typeface="Arial"/>
              </a:rPr>
              <a:t>Nu accepterar vi en array med objekt!</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Ni kommer få en varning när ni gör detta kring ‘equals’ och ‘hashCode’.</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Tillämpa overrides och låt den generera automatiskt.</a:t>
            </a:r>
            <a:endParaRPr sz="1100">
              <a:latin typeface="Arial"/>
              <a:ea typeface="Arial"/>
              <a:cs typeface="Arial"/>
              <a:sym typeface="Arial"/>
            </a:endParaRPr>
          </a:p>
        </p:txBody>
      </p:sp>
      <p:sp>
        <p:nvSpPr>
          <p:cNvPr id="1101" name="Google Shape;1101;p81"/>
          <p:cNvSpPr txBox="1"/>
          <p:nvPr>
            <p:ph type="title"/>
          </p:nvPr>
        </p:nvSpPr>
        <p:spPr>
          <a:xfrm>
            <a:off x="5060375" y="1256550"/>
            <a:ext cx="37407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Lägg till array</a:t>
            </a:r>
            <a:endParaRPr sz="2500"/>
          </a:p>
        </p:txBody>
      </p:sp>
      <p:sp>
        <p:nvSpPr>
          <p:cNvPr id="1102" name="Google Shape;1102;p81"/>
          <p:cNvSpPr/>
          <p:nvPr/>
        </p:nvSpPr>
        <p:spPr>
          <a:xfrm>
            <a:off x="1146289" y="931076"/>
            <a:ext cx="206128" cy="54803"/>
          </a:xfrm>
          <a:custGeom>
            <a:rect b="b" l="l" r="r" t="t"/>
            <a:pathLst>
              <a:path extrusionOk="0" h="3037" w="11423">
                <a:moveTo>
                  <a:pt x="3928" y="1"/>
                </a:moveTo>
                <a:cubicBezTo>
                  <a:pt x="3519" y="1"/>
                  <a:pt x="3061" y="121"/>
                  <a:pt x="2916" y="266"/>
                </a:cubicBezTo>
                <a:lnTo>
                  <a:pt x="169" y="2748"/>
                </a:lnTo>
                <a:cubicBezTo>
                  <a:pt x="0" y="2916"/>
                  <a:pt x="217" y="3013"/>
                  <a:pt x="627" y="3013"/>
                </a:cubicBezTo>
                <a:lnTo>
                  <a:pt x="7808" y="3037"/>
                </a:lnTo>
                <a:cubicBezTo>
                  <a:pt x="8242" y="3037"/>
                  <a:pt x="8700" y="2916"/>
                  <a:pt x="8844" y="2772"/>
                </a:cubicBezTo>
                <a:lnTo>
                  <a:pt x="11278" y="266"/>
                </a:lnTo>
                <a:cubicBezTo>
                  <a:pt x="11423" y="121"/>
                  <a:pt x="11206" y="1"/>
                  <a:pt x="1079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1"/>
          <p:cNvSpPr/>
          <p:nvPr/>
        </p:nvSpPr>
        <p:spPr>
          <a:xfrm>
            <a:off x="1077573" y="993692"/>
            <a:ext cx="290940" cy="54803"/>
          </a:xfrm>
          <a:custGeom>
            <a:rect b="b" l="l" r="r" t="t"/>
            <a:pathLst>
              <a:path extrusionOk="0" h="3037" w="16123">
                <a:moveTo>
                  <a:pt x="3977" y="1"/>
                </a:moveTo>
                <a:cubicBezTo>
                  <a:pt x="3543" y="1"/>
                  <a:pt x="3061" y="121"/>
                  <a:pt x="2917" y="266"/>
                </a:cubicBezTo>
                <a:lnTo>
                  <a:pt x="170" y="2748"/>
                </a:lnTo>
                <a:cubicBezTo>
                  <a:pt x="1" y="2916"/>
                  <a:pt x="242" y="3037"/>
                  <a:pt x="676" y="3037"/>
                </a:cubicBezTo>
                <a:lnTo>
                  <a:pt x="12676" y="3037"/>
                </a:lnTo>
                <a:cubicBezTo>
                  <a:pt x="13110" y="3037"/>
                  <a:pt x="13568" y="2916"/>
                  <a:pt x="13712" y="2772"/>
                </a:cubicBezTo>
                <a:lnTo>
                  <a:pt x="16002" y="266"/>
                </a:lnTo>
                <a:cubicBezTo>
                  <a:pt x="16122" y="121"/>
                  <a:pt x="15881" y="1"/>
                  <a:pt x="1547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1"/>
          <p:cNvSpPr/>
          <p:nvPr/>
        </p:nvSpPr>
        <p:spPr>
          <a:xfrm>
            <a:off x="1008876" y="1056308"/>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1"/>
          <p:cNvSpPr/>
          <p:nvPr/>
        </p:nvSpPr>
        <p:spPr>
          <a:xfrm>
            <a:off x="426888" y="3109290"/>
            <a:ext cx="4808700" cy="19350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1"/>
          <p:cNvSpPr/>
          <p:nvPr/>
        </p:nvSpPr>
        <p:spPr>
          <a:xfrm>
            <a:off x="264750" y="2981602"/>
            <a:ext cx="4808700" cy="19350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1"/>
          <p:cNvSpPr txBox="1"/>
          <p:nvPr/>
        </p:nvSpPr>
        <p:spPr>
          <a:xfrm>
            <a:off x="268926" y="2981602"/>
            <a:ext cx="4759500" cy="19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5C07B"/>
                </a:solidFill>
                <a:highlight>
                  <a:srgbClr val="282C34"/>
                </a:highlight>
                <a:latin typeface="Courier New"/>
                <a:ea typeface="Courier New"/>
                <a:cs typeface="Courier New"/>
                <a:sym typeface="Courier New"/>
              </a:rPr>
              <a:t>@Entity</a:t>
            </a:r>
            <a:r>
              <a:rPr lang="en" sz="1100">
                <a:solidFill>
                  <a:srgbClr val="E8BA36"/>
                </a:solidFill>
                <a:highlight>
                  <a:srgbClr val="282C34"/>
                </a:highlight>
                <a:latin typeface="Courier New"/>
                <a:ea typeface="Courier New"/>
                <a:cs typeface="Courier New"/>
                <a:sym typeface="Courier New"/>
              </a:rPr>
              <a:t>(</a:t>
            </a:r>
            <a:r>
              <a:rPr lang="en" sz="1100">
                <a:solidFill>
                  <a:srgbClr val="89CA78"/>
                </a:solidFill>
                <a:highlight>
                  <a:srgbClr val="282C34"/>
                </a:highlight>
                <a:latin typeface="Courier New"/>
                <a:ea typeface="Courier New"/>
                <a:cs typeface="Courier New"/>
                <a:sym typeface="Courier New"/>
              </a:rPr>
              <a:t>"users"</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i="1" sz="11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data class </a:t>
            </a:r>
            <a:r>
              <a:rPr lang="en" sz="1100">
                <a:solidFill>
                  <a:srgbClr val="E5C07B"/>
                </a:solidFill>
                <a:latin typeface="Courier New"/>
                <a:ea typeface="Courier New"/>
                <a:cs typeface="Courier New"/>
                <a:sym typeface="Courier New"/>
              </a:rPr>
              <a:t>User</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var </a:t>
            </a:r>
            <a:r>
              <a:rPr i="1" lang="en" sz="1100">
                <a:solidFill>
                  <a:srgbClr val="BBBBBB"/>
                </a:solidFill>
                <a:latin typeface="Courier New"/>
                <a:ea typeface="Courier New"/>
                <a:cs typeface="Courier New"/>
                <a:sym typeface="Courier New"/>
              </a:rPr>
              <a:t>name</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String</a:t>
            </a:r>
            <a:r>
              <a:rPr lang="en" sz="1100">
                <a:solidFill>
                  <a:srgbClr val="BBBBBB"/>
                </a:solidFill>
                <a:latin typeface="Courier New"/>
                <a:ea typeface="Courier New"/>
                <a:cs typeface="Courier New"/>
                <a:sym typeface="Courier New"/>
              </a:rPr>
              <a:t>,</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var </a:t>
            </a:r>
            <a:r>
              <a:rPr i="1" lang="en" sz="1100">
                <a:solidFill>
                  <a:srgbClr val="BBBBBB"/>
                </a:solidFill>
                <a:latin typeface="Courier New"/>
                <a:ea typeface="Courier New"/>
                <a:cs typeface="Courier New"/>
                <a:sym typeface="Courier New"/>
              </a:rPr>
              <a:t>age</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Int</a:t>
            </a:r>
            <a:r>
              <a:rPr lang="en" sz="1100">
                <a:solidFill>
                  <a:srgbClr val="BBBBBB"/>
                </a:solidFill>
                <a:latin typeface="Courier New"/>
                <a:ea typeface="Courier New"/>
                <a:cs typeface="Courier New"/>
                <a:sym typeface="Courier New"/>
              </a:rPr>
              <a:t>,</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latin typeface="Courier New"/>
                <a:ea typeface="Courier New"/>
                <a:cs typeface="Courier New"/>
                <a:sym typeface="Courier New"/>
              </a:rPr>
              <a:t>       </a:t>
            </a:r>
            <a:r>
              <a:rPr i="1" lang="en" sz="1100">
                <a:solidFill>
                  <a:srgbClr val="E5C07B"/>
                </a:solidFill>
                <a:latin typeface="Courier New"/>
                <a:ea typeface="Courier New"/>
                <a:cs typeface="Courier New"/>
                <a:sym typeface="Courier New"/>
              </a:rPr>
              <a:t>@TypeConverters</a:t>
            </a:r>
            <a:r>
              <a:rPr lang="en" sz="1100">
                <a:solidFill>
                  <a:srgbClr val="54A857"/>
                </a:solidFill>
                <a:latin typeface="Courier New"/>
                <a:ea typeface="Courier New"/>
                <a:cs typeface="Courier New"/>
                <a:sym typeface="Courier New"/>
              </a:rPr>
              <a:t>(</a:t>
            </a:r>
            <a:r>
              <a:rPr lang="en" sz="1100">
                <a:solidFill>
                  <a:srgbClr val="E5C07B"/>
                </a:solidFill>
                <a:latin typeface="Courier New"/>
                <a:ea typeface="Courier New"/>
                <a:cs typeface="Courier New"/>
                <a:sym typeface="Courier New"/>
              </a:rPr>
              <a:t>MovieArrayTypeConverter</a:t>
            </a:r>
            <a:r>
              <a:rPr lang="en" sz="1100">
                <a:solidFill>
                  <a:srgbClr val="BBBBBB"/>
                </a:solidFill>
                <a:latin typeface="Courier New"/>
                <a:ea typeface="Courier New"/>
                <a:cs typeface="Courier New"/>
                <a:sym typeface="Courier New"/>
              </a:rPr>
              <a:t>::</a:t>
            </a:r>
            <a:r>
              <a:rPr i="1" lang="en" sz="1100">
                <a:solidFill>
                  <a:srgbClr val="D55FDE"/>
                </a:solidFill>
                <a:latin typeface="Courier New"/>
                <a:ea typeface="Courier New"/>
                <a:cs typeface="Courier New"/>
                <a:sym typeface="Courier New"/>
              </a:rPr>
              <a:t>class</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54A857"/>
                </a:solidFill>
                <a:latin typeface="Courier New"/>
                <a:ea typeface="Courier New"/>
                <a:cs typeface="Courier New"/>
                <a:sym typeface="Courier New"/>
              </a:rPr>
              <a:t>       </a:t>
            </a:r>
            <a:r>
              <a:rPr i="1" lang="en" sz="1100">
                <a:solidFill>
                  <a:srgbClr val="D55FDE"/>
                </a:solidFill>
                <a:latin typeface="Courier New"/>
                <a:ea typeface="Courier New"/>
                <a:cs typeface="Courier New"/>
                <a:sym typeface="Courier New"/>
              </a:rPr>
              <a:t>var </a:t>
            </a:r>
            <a:r>
              <a:rPr i="1" lang="en" sz="1100">
                <a:solidFill>
                  <a:srgbClr val="BBBBBB"/>
                </a:solidFill>
                <a:latin typeface="Courier New"/>
                <a:ea typeface="Courier New"/>
                <a:cs typeface="Courier New"/>
                <a:sym typeface="Courier New"/>
              </a:rPr>
              <a:t>movies</a:t>
            </a:r>
            <a:r>
              <a:rPr lang="en" sz="1100">
                <a:solidFill>
                  <a:srgbClr val="BBBBBB"/>
                </a:solidFill>
                <a:latin typeface="Courier New"/>
                <a:ea typeface="Courier New"/>
                <a:cs typeface="Courier New"/>
                <a:sym typeface="Courier New"/>
              </a:rPr>
              <a:t>: </a:t>
            </a:r>
            <a:r>
              <a:rPr lang="en" sz="1100">
                <a:solidFill>
                  <a:srgbClr val="E5C07B"/>
                </a:solidFill>
                <a:latin typeface="Courier New"/>
                <a:ea typeface="Courier New"/>
                <a:cs typeface="Courier New"/>
                <a:sym typeface="Courier New"/>
              </a:rPr>
              <a:t>Array</a:t>
            </a:r>
            <a:r>
              <a:rPr lang="en" sz="1100">
                <a:solidFill>
                  <a:srgbClr val="E8BA36"/>
                </a:solidFill>
                <a:latin typeface="Courier New"/>
                <a:ea typeface="Courier New"/>
                <a:cs typeface="Courier New"/>
                <a:sym typeface="Courier New"/>
              </a:rPr>
              <a:t>&lt;</a:t>
            </a:r>
            <a:r>
              <a:rPr lang="en" sz="1100">
                <a:solidFill>
                  <a:srgbClr val="E5C07B"/>
                </a:solidFill>
                <a:latin typeface="Courier New"/>
                <a:ea typeface="Courier New"/>
                <a:cs typeface="Courier New"/>
                <a:sym typeface="Courier New"/>
              </a:rPr>
              <a:t>Movie</a:t>
            </a:r>
            <a:r>
              <a:rPr lang="en" sz="1100">
                <a:solidFill>
                  <a:srgbClr val="E8BA36"/>
                </a:solidFill>
                <a:latin typeface="Courier New"/>
                <a:ea typeface="Courier New"/>
                <a:cs typeface="Courier New"/>
                <a:sym typeface="Courier New"/>
              </a:rPr>
              <a:t>&gt;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i="1" sz="1100">
              <a:solidFill>
                <a:srgbClr val="D55FDE"/>
              </a:solidFill>
              <a:latin typeface="Courier New"/>
              <a:ea typeface="Courier New"/>
              <a:cs typeface="Courier New"/>
              <a:sym typeface="Courier New"/>
            </a:endParaRPr>
          </a:p>
        </p:txBody>
      </p:sp>
      <p:pic>
        <p:nvPicPr>
          <p:cNvPr id="1108" name="Google Shape;1108;p81"/>
          <p:cNvPicPr preferRelativeResize="0"/>
          <p:nvPr/>
        </p:nvPicPr>
        <p:blipFill rotWithShape="1">
          <a:blip r:embed="rId3">
            <a:alphaModFix/>
          </a:blip>
          <a:srcRect b="19961" l="0" r="0" t="0"/>
          <a:stretch/>
        </p:blipFill>
        <p:spPr>
          <a:xfrm>
            <a:off x="268675" y="0"/>
            <a:ext cx="3773025" cy="2223375"/>
          </a:xfrm>
          <a:prstGeom prst="rect">
            <a:avLst/>
          </a:prstGeom>
          <a:noFill/>
          <a:ln>
            <a:noFill/>
          </a:ln>
        </p:spPr>
      </p:pic>
      <p:cxnSp>
        <p:nvCxnSpPr>
          <p:cNvPr id="1109" name="Google Shape;1109;p81"/>
          <p:cNvCxnSpPr/>
          <p:nvPr/>
        </p:nvCxnSpPr>
        <p:spPr>
          <a:xfrm flipH="1" rot="10800000">
            <a:off x="720000" y="1585950"/>
            <a:ext cx="420000" cy="1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82"/>
          <p:cNvSpPr txBox="1"/>
          <p:nvPr>
            <p:ph idx="1" type="body"/>
          </p:nvPr>
        </p:nvSpPr>
        <p:spPr>
          <a:xfrm>
            <a:off x="5060375" y="1973025"/>
            <a:ext cx="37866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Arial"/>
                <a:ea typeface="Arial"/>
                <a:cs typeface="Arial"/>
                <a:sym typeface="Arial"/>
              </a:rPr>
              <a:t>Lägg till support för din nya klass nu!</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Glöm inte ändra versionen också!</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Annars får ni följande error:</a:t>
            </a:r>
            <a:br>
              <a:rPr lang="en" sz="1100">
                <a:latin typeface="Arial"/>
                <a:ea typeface="Arial"/>
                <a:cs typeface="Arial"/>
                <a:sym typeface="Arial"/>
              </a:rPr>
            </a:br>
            <a:r>
              <a:rPr lang="en" sz="1100">
                <a:solidFill>
                  <a:srgbClr val="EF596F"/>
                </a:solidFill>
                <a:latin typeface="Arial"/>
                <a:ea typeface="Arial"/>
                <a:cs typeface="Arial"/>
                <a:sym typeface="Arial"/>
              </a:rPr>
              <a:t>Looks like you've changed schema but forgot to update the version number. You can simply fix this by increasing the version number</a:t>
            </a:r>
            <a:endParaRPr sz="1100">
              <a:solidFill>
                <a:srgbClr val="EF596F"/>
              </a:solidFill>
              <a:latin typeface="Arial"/>
              <a:ea typeface="Arial"/>
              <a:cs typeface="Arial"/>
              <a:sym typeface="Arial"/>
            </a:endParaRPr>
          </a:p>
        </p:txBody>
      </p:sp>
      <p:sp>
        <p:nvSpPr>
          <p:cNvPr id="1115" name="Google Shape;1115;p82"/>
          <p:cNvSpPr txBox="1"/>
          <p:nvPr>
            <p:ph type="title"/>
          </p:nvPr>
        </p:nvSpPr>
        <p:spPr>
          <a:xfrm>
            <a:off x="5060375" y="1256550"/>
            <a:ext cx="37407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Database!</a:t>
            </a:r>
            <a:endParaRPr sz="2500"/>
          </a:p>
        </p:txBody>
      </p:sp>
      <p:sp>
        <p:nvSpPr>
          <p:cNvPr id="1116" name="Google Shape;1116;p82"/>
          <p:cNvSpPr/>
          <p:nvPr/>
        </p:nvSpPr>
        <p:spPr>
          <a:xfrm>
            <a:off x="1146289" y="931076"/>
            <a:ext cx="206128" cy="54803"/>
          </a:xfrm>
          <a:custGeom>
            <a:rect b="b" l="l" r="r" t="t"/>
            <a:pathLst>
              <a:path extrusionOk="0" h="3037" w="11423">
                <a:moveTo>
                  <a:pt x="3928" y="1"/>
                </a:moveTo>
                <a:cubicBezTo>
                  <a:pt x="3519" y="1"/>
                  <a:pt x="3061" y="121"/>
                  <a:pt x="2916" y="266"/>
                </a:cubicBezTo>
                <a:lnTo>
                  <a:pt x="169" y="2748"/>
                </a:lnTo>
                <a:cubicBezTo>
                  <a:pt x="0" y="2916"/>
                  <a:pt x="217" y="3013"/>
                  <a:pt x="627" y="3013"/>
                </a:cubicBezTo>
                <a:lnTo>
                  <a:pt x="7808" y="3037"/>
                </a:lnTo>
                <a:cubicBezTo>
                  <a:pt x="8242" y="3037"/>
                  <a:pt x="8700" y="2916"/>
                  <a:pt x="8844" y="2772"/>
                </a:cubicBezTo>
                <a:lnTo>
                  <a:pt x="11278" y="266"/>
                </a:lnTo>
                <a:cubicBezTo>
                  <a:pt x="11423" y="121"/>
                  <a:pt x="11206" y="1"/>
                  <a:pt x="1079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2"/>
          <p:cNvSpPr/>
          <p:nvPr/>
        </p:nvSpPr>
        <p:spPr>
          <a:xfrm>
            <a:off x="1077573" y="993692"/>
            <a:ext cx="290940" cy="54803"/>
          </a:xfrm>
          <a:custGeom>
            <a:rect b="b" l="l" r="r" t="t"/>
            <a:pathLst>
              <a:path extrusionOk="0" h="3037" w="16123">
                <a:moveTo>
                  <a:pt x="3977" y="1"/>
                </a:moveTo>
                <a:cubicBezTo>
                  <a:pt x="3543" y="1"/>
                  <a:pt x="3061" y="121"/>
                  <a:pt x="2917" y="266"/>
                </a:cubicBezTo>
                <a:lnTo>
                  <a:pt x="170" y="2748"/>
                </a:lnTo>
                <a:cubicBezTo>
                  <a:pt x="1" y="2916"/>
                  <a:pt x="242" y="3037"/>
                  <a:pt x="676" y="3037"/>
                </a:cubicBezTo>
                <a:lnTo>
                  <a:pt x="12676" y="3037"/>
                </a:lnTo>
                <a:cubicBezTo>
                  <a:pt x="13110" y="3037"/>
                  <a:pt x="13568" y="2916"/>
                  <a:pt x="13712" y="2772"/>
                </a:cubicBezTo>
                <a:lnTo>
                  <a:pt x="16002" y="266"/>
                </a:lnTo>
                <a:cubicBezTo>
                  <a:pt x="16122" y="121"/>
                  <a:pt x="15881" y="1"/>
                  <a:pt x="1547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2"/>
          <p:cNvSpPr/>
          <p:nvPr/>
        </p:nvSpPr>
        <p:spPr>
          <a:xfrm>
            <a:off x="1008876" y="1056308"/>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2"/>
          <p:cNvSpPr/>
          <p:nvPr/>
        </p:nvSpPr>
        <p:spPr>
          <a:xfrm>
            <a:off x="426888" y="3109290"/>
            <a:ext cx="4808700" cy="19350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2"/>
          <p:cNvSpPr/>
          <p:nvPr/>
        </p:nvSpPr>
        <p:spPr>
          <a:xfrm>
            <a:off x="264750" y="2981602"/>
            <a:ext cx="4808700" cy="19350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2"/>
          <p:cNvSpPr txBox="1"/>
          <p:nvPr/>
        </p:nvSpPr>
        <p:spPr>
          <a:xfrm>
            <a:off x="268926" y="2981602"/>
            <a:ext cx="4759500" cy="19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E5C07B"/>
                </a:solidFill>
                <a:highlight>
                  <a:srgbClr val="282C34"/>
                </a:highlight>
                <a:latin typeface="Courier New"/>
                <a:ea typeface="Courier New"/>
                <a:cs typeface="Courier New"/>
                <a:sym typeface="Courier New"/>
              </a:rPr>
              <a:t>@Database</a:t>
            </a:r>
            <a:r>
              <a:rPr lang="en" sz="1100">
                <a:solidFill>
                  <a:srgbClr val="E8BA36"/>
                </a:solidFill>
                <a:highlight>
                  <a:srgbClr val="282C34"/>
                </a:highlight>
                <a:latin typeface="Courier New"/>
                <a:ea typeface="Courier New"/>
                <a:cs typeface="Courier New"/>
                <a:sym typeface="Courier New"/>
              </a:rPr>
              <a:t>(</a:t>
            </a:r>
            <a:r>
              <a:rPr lang="en" sz="1100">
                <a:solidFill>
                  <a:srgbClr val="D19A66"/>
                </a:solidFill>
                <a:highlight>
                  <a:srgbClr val="282C34"/>
                </a:highlight>
                <a:latin typeface="Courier New"/>
                <a:ea typeface="Courier New"/>
                <a:cs typeface="Courier New"/>
                <a:sym typeface="Courier New"/>
              </a:rPr>
              <a:t>entities = </a:t>
            </a:r>
            <a:r>
              <a:rPr lang="en" sz="1100">
                <a:solidFill>
                  <a:srgbClr val="E8BA36"/>
                </a:solidFill>
                <a:highlight>
                  <a:srgbClr val="282C34"/>
                </a:highlight>
                <a:latin typeface="Courier New"/>
                <a:ea typeface="Courier New"/>
                <a:cs typeface="Courier New"/>
                <a:sym typeface="Courier New"/>
              </a:rPr>
              <a:t>[</a:t>
            </a:r>
            <a:r>
              <a:rPr lang="en" sz="1100">
                <a:solidFill>
                  <a:srgbClr val="E5C07B"/>
                </a:solidFill>
                <a:highlight>
                  <a:srgbClr val="282C34"/>
                </a:highlight>
                <a:latin typeface="Courier New"/>
                <a:ea typeface="Courier New"/>
                <a:cs typeface="Courier New"/>
                <a:sym typeface="Courier New"/>
              </a:rPr>
              <a:t>User</a:t>
            </a:r>
            <a:r>
              <a:rPr lang="en" sz="1100">
                <a:solidFill>
                  <a:srgbClr val="BBBBBB"/>
                </a:solidFill>
                <a:highlight>
                  <a:srgbClr val="282C34"/>
                </a:highlight>
                <a:latin typeface="Courier New"/>
                <a:ea typeface="Courier New"/>
                <a:cs typeface="Courier New"/>
                <a:sym typeface="Courier New"/>
              </a:rPr>
              <a:t>::</a:t>
            </a:r>
            <a:r>
              <a:rPr i="1" lang="en" sz="1100">
                <a:solidFill>
                  <a:srgbClr val="D55FDE"/>
                </a:solidFill>
                <a:highlight>
                  <a:srgbClr val="282C34"/>
                </a:highlight>
                <a:latin typeface="Courier New"/>
                <a:ea typeface="Courier New"/>
                <a:cs typeface="Courier New"/>
                <a:sym typeface="Courier New"/>
              </a:rPr>
              <a:t>class</a:t>
            </a:r>
            <a:r>
              <a:rPr lang="en" sz="1100">
                <a:solidFill>
                  <a:srgbClr val="E8BA36"/>
                </a:solidFill>
                <a:highlight>
                  <a:srgbClr val="282C34"/>
                </a:highlight>
                <a:latin typeface="Courier New"/>
                <a:ea typeface="Courier New"/>
                <a:cs typeface="Courier New"/>
                <a:sym typeface="Courier New"/>
              </a:rPr>
              <a:t>]</a:t>
            </a:r>
            <a:r>
              <a:rPr lang="en" sz="1100">
                <a:solidFill>
                  <a:srgbClr val="BBBBBB"/>
                </a:solidFill>
                <a:highlight>
                  <a:srgbClr val="282C34"/>
                </a:highlight>
                <a:latin typeface="Courier New"/>
                <a:ea typeface="Courier New"/>
                <a:cs typeface="Courier New"/>
                <a:sym typeface="Courier New"/>
              </a:rPr>
              <a:t>, </a:t>
            </a:r>
            <a:r>
              <a:rPr lang="en" sz="1100">
                <a:solidFill>
                  <a:srgbClr val="D19A66"/>
                </a:solidFill>
                <a:highlight>
                  <a:srgbClr val="282C34"/>
                </a:highlight>
                <a:latin typeface="Courier New"/>
                <a:ea typeface="Courier New"/>
                <a:cs typeface="Courier New"/>
                <a:sym typeface="Courier New"/>
              </a:rPr>
              <a:t>version = 2</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i="1" lang="en" sz="1100">
                <a:solidFill>
                  <a:srgbClr val="E5C07B"/>
                </a:solidFill>
                <a:highlight>
                  <a:srgbClr val="282C34"/>
                </a:highlight>
                <a:latin typeface="Courier New"/>
                <a:ea typeface="Courier New"/>
                <a:cs typeface="Courier New"/>
                <a:sym typeface="Courier New"/>
              </a:rPr>
              <a:t>@TypeConverters</a:t>
            </a:r>
            <a:r>
              <a:rPr lang="en" sz="1100">
                <a:solidFill>
                  <a:srgbClr val="E8BA36"/>
                </a:solidFill>
                <a:highlight>
                  <a:srgbClr val="282C34"/>
                </a:highlight>
                <a:latin typeface="Courier New"/>
                <a:ea typeface="Courier New"/>
                <a:cs typeface="Courier New"/>
                <a:sym typeface="Courier New"/>
              </a:rPr>
              <a:t>(</a:t>
            </a:r>
            <a:r>
              <a:rPr lang="en" sz="1100">
                <a:solidFill>
                  <a:srgbClr val="E5C07B"/>
                </a:solidFill>
                <a:highlight>
                  <a:srgbClr val="282C34"/>
                </a:highlight>
                <a:latin typeface="Courier New"/>
                <a:ea typeface="Courier New"/>
                <a:cs typeface="Courier New"/>
                <a:sym typeface="Courier New"/>
              </a:rPr>
              <a:t>MovieArrayTypeConverter</a:t>
            </a:r>
            <a:r>
              <a:rPr lang="en" sz="1100">
                <a:solidFill>
                  <a:srgbClr val="BBBBBB"/>
                </a:solidFill>
                <a:highlight>
                  <a:srgbClr val="282C34"/>
                </a:highlight>
                <a:latin typeface="Courier New"/>
                <a:ea typeface="Courier New"/>
                <a:cs typeface="Courier New"/>
                <a:sym typeface="Courier New"/>
              </a:rPr>
              <a:t>::</a:t>
            </a:r>
            <a:r>
              <a:rPr i="1" lang="en" sz="1100">
                <a:solidFill>
                  <a:srgbClr val="D55FDE"/>
                </a:solidFill>
                <a:highlight>
                  <a:srgbClr val="282C34"/>
                </a:highlight>
                <a:latin typeface="Courier New"/>
                <a:ea typeface="Courier New"/>
                <a:cs typeface="Courier New"/>
                <a:sym typeface="Courier New"/>
              </a:rPr>
              <a:t>class</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highlight>
                  <a:srgbClr val="282C34"/>
                </a:highlight>
                <a:latin typeface="Courier New"/>
                <a:ea typeface="Courier New"/>
                <a:cs typeface="Courier New"/>
                <a:sym typeface="Courier New"/>
              </a:rPr>
              <a:t>abstract class </a:t>
            </a:r>
            <a:r>
              <a:rPr i="1" lang="en" sz="1100">
                <a:solidFill>
                  <a:srgbClr val="E5C07B"/>
                </a:solidFill>
                <a:highlight>
                  <a:srgbClr val="282C34"/>
                </a:highlight>
                <a:latin typeface="Courier New"/>
                <a:ea typeface="Courier New"/>
                <a:cs typeface="Courier New"/>
                <a:sym typeface="Courier New"/>
              </a:rPr>
              <a:t>AppDatabase </a:t>
            </a:r>
            <a:r>
              <a:rPr lang="en" sz="1100">
                <a:solidFill>
                  <a:srgbClr val="BBBBBB"/>
                </a:solidFill>
                <a:highlight>
                  <a:srgbClr val="282C34"/>
                </a:highlight>
                <a:latin typeface="Courier New"/>
                <a:ea typeface="Courier New"/>
                <a:cs typeface="Courier New"/>
                <a:sym typeface="Courier New"/>
              </a:rPr>
              <a:t>: </a:t>
            </a:r>
            <a:r>
              <a:rPr lang="en" sz="1100">
                <a:solidFill>
                  <a:srgbClr val="61AFEF"/>
                </a:solidFill>
                <a:highlight>
                  <a:srgbClr val="282C34"/>
                </a:highlight>
                <a:latin typeface="Courier New"/>
                <a:ea typeface="Courier New"/>
                <a:cs typeface="Courier New"/>
                <a:sym typeface="Courier New"/>
              </a:rPr>
              <a:t>RoomDatabase</a:t>
            </a:r>
            <a:r>
              <a:rPr lang="en" sz="1100">
                <a:solidFill>
                  <a:srgbClr val="E8BA36"/>
                </a:solidFill>
                <a:highlight>
                  <a:srgbClr val="282C34"/>
                </a:highlight>
                <a:latin typeface="Courier New"/>
                <a:ea typeface="Courier New"/>
                <a:cs typeface="Courier New"/>
                <a:sym typeface="Courier New"/>
              </a:rPr>
              <a:t>() {</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i="1" sz="1100">
              <a:solidFill>
                <a:srgbClr val="E5C07B"/>
              </a:solidFill>
              <a:latin typeface="Courier New"/>
              <a:ea typeface="Courier New"/>
              <a:cs typeface="Courier New"/>
              <a:sym typeface="Courier New"/>
            </a:endParaRPr>
          </a:p>
        </p:txBody>
      </p:sp>
      <p:pic>
        <p:nvPicPr>
          <p:cNvPr id="1122" name="Google Shape;1122;p82"/>
          <p:cNvPicPr preferRelativeResize="0"/>
          <p:nvPr/>
        </p:nvPicPr>
        <p:blipFill rotWithShape="1">
          <a:blip r:embed="rId3">
            <a:alphaModFix/>
          </a:blip>
          <a:srcRect b="9999" l="0" r="0" t="0"/>
          <a:stretch/>
        </p:blipFill>
        <p:spPr>
          <a:xfrm>
            <a:off x="268675" y="0"/>
            <a:ext cx="3773025" cy="2500025"/>
          </a:xfrm>
          <a:prstGeom prst="rect">
            <a:avLst/>
          </a:prstGeom>
          <a:noFill/>
          <a:ln>
            <a:noFill/>
          </a:ln>
        </p:spPr>
      </p:pic>
      <p:cxnSp>
        <p:nvCxnSpPr>
          <p:cNvPr id="1123" name="Google Shape;1123;p82"/>
          <p:cNvCxnSpPr/>
          <p:nvPr/>
        </p:nvCxnSpPr>
        <p:spPr>
          <a:xfrm flipH="1" rot="10800000">
            <a:off x="426900" y="2374900"/>
            <a:ext cx="420000" cy="1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1000"/>
                                        <p:tgtEl>
                                          <p:spTgt spid="11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83"/>
          <p:cNvSpPr txBox="1"/>
          <p:nvPr>
            <p:ph idx="1" type="body"/>
          </p:nvPr>
        </p:nvSpPr>
        <p:spPr>
          <a:xfrm>
            <a:off x="5060375" y="1973025"/>
            <a:ext cx="37866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Arial"/>
                <a:ea typeface="Arial"/>
                <a:cs typeface="Arial"/>
                <a:sym typeface="Arial"/>
              </a:rPr>
              <a:t>Om ni får problem med migration, skriv så här:</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Detta kommer </a:t>
            </a:r>
            <a:r>
              <a:rPr lang="en" sz="1100">
                <a:solidFill>
                  <a:srgbClr val="EF596F"/>
                </a:solidFill>
                <a:latin typeface="Arial"/>
                <a:ea typeface="Arial"/>
                <a:cs typeface="Arial"/>
                <a:sym typeface="Arial"/>
              </a:rPr>
              <a:t>ta bort all tidigare data! </a:t>
            </a:r>
            <a:br>
              <a:rPr lang="en" sz="1100">
                <a:latin typeface="Arial"/>
                <a:ea typeface="Arial"/>
                <a:cs typeface="Arial"/>
                <a:sym typeface="Arial"/>
              </a:rPr>
            </a:br>
            <a:r>
              <a:rPr lang="en" sz="1100">
                <a:latin typeface="Arial"/>
                <a:ea typeface="Arial"/>
                <a:cs typeface="Arial"/>
                <a:sym typeface="Arial"/>
              </a:rPr>
              <a:t>(helst vill man undvika detta vid produktion)</a:t>
            </a:r>
            <a:endParaRPr sz="1100">
              <a:latin typeface="Arial"/>
              <a:ea typeface="Arial"/>
              <a:cs typeface="Arial"/>
              <a:sym typeface="Arial"/>
            </a:endParaRPr>
          </a:p>
          <a:p>
            <a:pPr indent="0" lvl="0" marL="0" rtl="0" algn="r">
              <a:spcBef>
                <a:spcPts val="0"/>
              </a:spcBef>
              <a:spcAft>
                <a:spcPts val="0"/>
              </a:spcAft>
              <a:buNone/>
            </a:pPr>
            <a:r>
              <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Under debugging är detta OK!</a:t>
            </a:r>
            <a:endParaRPr sz="1100">
              <a:latin typeface="Arial"/>
              <a:ea typeface="Arial"/>
              <a:cs typeface="Arial"/>
              <a:sym typeface="Arial"/>
            </a:endParaRPr>
          </a:p>
        </p:txBody>
      </p:sp>
      <p:sp>
        <p:nvSpPr>
          <p:cNvPr id="1129" name="Google Shape;1129;p83"/>
          <p:cNvSpPr txBox="1"/>
          <p:nvPr>
            <p:ph type="title"/>
          </p:nvPr>
        </p:nvSpPr>
        <p:spPr>
          <a:xfrm>
            <a:off x="5060375" y="1256550"/>
            <a:ext cx="37407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MIGRATION ERROR</a:t>
            </a:r>
            <a:endParaRPr sz="2500"/>
          </a:p>
        </p:txBody>
      </p:sp>
      <p:sp>
        <p:nvSpPr>
          <p:cNvPr id="1130" name="Google Shape;1130;p83"/>
          <p:cNvSpPr/>
          <p:nvPr/>
        </p:nvSpPr>
        <p:spPr>
          <a:xfrm>
            <a:off x="1146289" y="931076"/>
            <a:ext cx="206128" cy="54803"/>
          </a:xfrm>
          <a:custGeom>
            <a:rect b="b" l="l" r="r" t="t"/>
            <a:pathLst>
              <a:path extrusionOk="0" h="3037" w="11423">
                <a:moveTo>
                  <a:pt x="3928" y="1"/>
                </a:moveTo>
                <a:cubicBezTo>
                  <a:pt x="3519" y="1"/>
                  <a:pt x="3061" y="121"/>
                  <a:pt x="2916" y="266"/>
                </a:cubicBezTo>
                <a:lnTo>
                  <a:pt x="169" y="2748"/>
                </a:lnTo>
                <a:cubicBezTo>
                  <a:pt x="0" y="2916"/>
                  <a:pt x="217" y="3013"/>
                  <a:pt x="627" y="3013"/>
                </a:cubicBezTo>
                <a:lnTo>
                  <a:pt x="7808" y="3037"/>
                </a:lnTo>
                <a:cubicBezTo>
                  <a:pt x="8242" y="3037"/>
                  <a:pt x="8700" y="2916"/>
                  <a:pt x="8844" y="2772"/>
                </a:cubicBezTo>
                <a:lnTo>
                  <a:pt x="11278" y="266"/>
                </a:lnTo>
                <a:cubicBezTo>
                  <a:pt x="11423" y="121"/>
                  <a:pt x="11206" y="1"/>
                  <a:pt x="1079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3"/>
          <p:cNvSpPr/>
          <p:nvPr/>
        </p:nvSpPr>
        <p:spPr>
          <a:xfrm>
            <a:off x="1077573" y="993692"/>
            <a:ext cx="290940" cy="54803"/>
          </a:xfrm>
          <a:custGeom>
            <a:rect b="b" l="l" r="r" t="t"/>
            <a:pathLst>
              <a:path extrusionOk="0" h="3037" w="16123">
                <a:moveTo>
                  <a:pt x="3977" y="1"/>
                </a:moveTo>
                <a:cubicBezTo>
                  <a:pt x="3543" y="1"/>
                  <a:pt x="3061" y="121"/>
                  <a:pt x="2917" y="266"/>
                </a:cubicBezTo>
                <a:lnTo>
                  <a:pt x="170" y="2748"/>
                </a:lnTo>
                <a:cubicBezTo>
                  <a:pt x="1" y="2916"/>
                  <a:pt x="242" y="3037"/>
                  <a:pt x="676" y="3037"/>
                </a:cubicBezTo>
                <a:lnTo>
                  <a:pt x="12676" y="3037"/>
                </a:lnTo>
                <a:cubicBezTo>
                  <a:pt x="13110" y="3037"/>
                  <a:pt x="13568" y="2916"/>
                  <a:pt x="13712" y="2772"/>
                </a:cubicBezTo>
                <a:lnTo>
                  <a:pt x="16002" y="266"/>
                </a:lnTo>
                <a:cubicBezTo>
                  <a:pt x="16122" y="121"/>
                  <a:pt x="15881" y="1"/>
                  <a:pt x="1547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3"/>
          <p:cNvSpPr/>
          <p:nvPr/>
        </p:nvSpPr>
        <p:spPr>
          <a:xfrm>
            <a:off x="1008876" y="1056308"/>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3"/>
          <p:cNvSpPr/>
          <p:nvPr/>
        </p:nvSpPr>
        <p:spPr>
          <a:xfrm>
            <a:off x="426889" y="2868997"/>
            <a:ext cx="4808700" cy="21753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3"/>
          <p:cNvSpPr/>
          <p:nvPr/>
        </p:nvSpPr>
        <p:spPr>
          <a:xfrm>
            <a:off x="264750" y="2725451"/>
            <a:ext cx="4808700" cy="21753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3"/>
          <p:cNvSpPr txBox="1"/>
          <p:nvPr/>
        </p:nvSpPr>
        <p:spPr>
          <a:xfrm>
            <a:off x="268926" y="2725451"/>
            <a:ext cx="4759500" cy="21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D55FDE"/>
                </a:solidFill>
                <a:highlight>
                  <a:srgbClr val="282C34"/>
                </a:highlight>
                <a:latin typeface="Courier New"/>
                <a:ea typeface="Courier New"/>
                <a:cs typeface="Courier New"/>
                <a:sym typeface="Courier New"/>
              </a:rPr>
              <a:t>fun </a:t>
            </a:r>
            <a:r>
              <a:rPr lang="en" sz="1100">
                <a:solidFill>
                  <a:srgbClr val="61AFEF"/>
                </a:solidFill>
                <a:highlight>
                  <a:srgbClr val="282C34"/>
                </a:highlight>
                <a:latin typeface="Courier New"/>
                <a:ea typeface="Courier New"/>
                <a:cs typeface="Courier New"/>
                <a:sym typeface="Courier New"/>
              </a:rPr>
              <a:t>getInstance</a:t>
            </a:r>
            <a:r>
              <a:rPr lang="en" sz="1100">
                <a:solidFill>
                  <a:srgbClr val="E8BA36"/>
                </a:solidFill>
                <a:highlight>
                  <a:srgbClr val="282C34"/>
                </a:highlight>
                <a:latin typeface="Courier New"/>
                <a:ea typeface="Courier New"/>
                <a:cs typeface="Courier New"/>
                <a:sym typeface="Courier New"/>
              </a:rPr>
              <a:t>(</a:t>
            </a:r>
            <a:r>
              <a:rPr lang="en" sz="1100">
                <a:solidFill>
                  <a:srgbClr val="D19A66"/>
                </a:solidFill>
                <a:highlight>
                  <a:srgbClr val="282C34"/>
                </a:highlight>
                <a:latin typeface="Courier New"/>
                <a:ea typeface="Courier New"/>
                <a:cs typeface="Courier New"/>
                <a:sym typeface="Courier New"/>
              </a:rPr>
              <a:t>context</a:t>
            </a:r>
            <a:r>
              <a:rPr lang="en" sz="1100">
                <a:solidFill>
                  <a:srgbClr val="BBBBBB"/>
                </a:solidFill>
                <a:highlight>
                  <a:srgbClr val="282C34"/>
                </a:highlight>
                <a:latin typeface="Courier New"/>
                <a:ea typeface="Courier New"/>
                <a:cs typeface="Courier New"/>
                <a:sym typeface="Courier New"/>
              </a:rPr>
              <a:t>: </a:t>
            </a:r>
            <a:r>
              <a:rPr i="1" lang="en" sz="1100">
                <a:solidFill>
                  <a:srgbClr val="E5C07B"/>
                </a:solidFill>
                <a:highlight>
                  <a:srgbClr val="282C34"/>
                </a:highlight>
                <a:latin typeface="Courier New"/>
                <a:ea typeface="Courier New"/>
                <a:cs typeface="Courier New"/>
                <a:sym typeface="Courier New"/>
              </a:rPr>
              <a:t>Context</a:t>
            </a:r>
            <a:r>
              <a:rPr lang="en" sz="1100">
                <a:solidFill>
                  <a:srgbClr val="E8BA36"/>
                </a:solidFill>
                <a:highlight>
                  <a:srgbClr val="282C34"/>
                </a:highlight>
                <a:latin typeface="Courier New"/>
                <a:ea typeface="Courier New"/>
                <a:cs typeface="Courier New"/>
                <a:sym typeface="Courier New"/>
              </a:rPr>
              <a:t>)</a:t>
            </a:r>
            <a:r>
              <a:rPr lang="en" sz="1100">
                <a:solidFill>
                  <a:srgbClr val="BBBBBB"/>
                </a:solidFill>
                <a:highlight>
                  <a:srgbClr val="282C34"/>
                </a:highlight>
                <a:latin typeface="Courier New"/>
                <a:ea typeface="Courier New"/>
                <a:cs typeface="Courier New"/>
                <a:sym typeface="Courier New"/>
              </a:rPr>
              <a:t>: </a:t>
            </a:r>
            <a:r>
              <a:rPr i="1" lang="en" sz="1100">
                <a:solidFill>
                  <a:srgbClr val="E5C07B"/>
                </a:solidFill>
                <a:highlight>
                  <a:srgbClr val="282C34"/>
                </a:highlight>
                <a:latin typeface="Courier New"/>
                <a:ea typeface="Courier New"/>
                <a:cs typeface="Courier New"/>
                <a:sym typeface="Courier New"/>
              </a:rPr>
              <a:t>AppDatabase </a:t>
            </a:r>
            <a:r>
              <a:rPr lang="en" sz="1100">
                <a:solidFill>
                  <a:srgbClr val="359FF4"/>
                </a:solidFill>
                <a:highlight>
                  <a:srgbClr val="282C34"/>
                </a:highlight>
                <a:latin typeface="Courier New"/>
                <a:ea typeface="Courier New"/>
                <a:cs typeface="Courier New"/>
                <a:sym typeface="Courier New"/>
              </a:rPr>
              <a:t>{</a:t>
            </a:r>
            <a:endParaRPr sz="1100">
              <a:solidFill>
                <a:srgbClr val="359FF4"/>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highlight>
                  <a:srgbClr val="282C34"/>
                </a:highlight>
                <a:latin typeface="Courier New"/>
                <a:ea typeface="Courier New"/>
                <a:cs typeface="Courier New"/>
                <a:sym typeface="Courier New"/>
              </a:rPr>
              <a:t>   </a:t>
            </a:r>
            <a:r>
              <a:rPr i="1" lang="en" sz="1100">
                <a:solidFill>
                  <a:srgbClr val="D55FDE"/>
                </a:solidFill>
                <a:highlight>
                  <a:srgbClr val="282C34"/>
                </a:highlight>
                <a:latin typeface="Courier New"/>
                <a:ea typeface="Courier New"/>
                <a:cs typeface="Courier New"/>
                <a:sym typeface="Courier New"/>
              </a:rPr>
              <a:t>return </a:t>
            </a:r>
            <a:r>
              <a:rPr lang="en" sz="1100">
                <a:solidFill>
                  <a:srgbClr val="EF596F"/>
                </a:solidFill>
                <a:highlight>
                  <a:srgbClr val="282C34"/>
                </a:highlight>
                <a:latin typeface="Courier New"/>
                <a:ea typeface="Courier New"/>
                <a:cs typeface="Courier New"/>
                <a:sym typeface="Courier New"/>
              </a:rPr>
              <a:t>INSTANCE </a:t>
            </a:r>
            <a:r>
              <a:rPr lang="en" sz="1100">
                <a:solidFill>
                  <a:srgbClr val="BBBBBB"/>
                </a:solidFill>
                <a:highlight>
                  <a:srgbClr val="282C34"/>
                </a:highlight>
                <a:latin typeface="Courier New"/>
                <a:ea typeface="Courier New"/>
                <a:cs typeface="Courier New"/>
                <a:sym typeface="Courier New"/>
              </a:rPr>
              <a:t>?: </a:t>
            </a:r>
            <a:r>
              <a:rPr lang="en" sz="1100">
                <a:solidFill>
                  <a:srgbClr val="61AFEF"/>
                </a:solidFill>
                <a:highlight>
                  <a:srgbClr val="282C34"/>
                </a:highlight>
                <a:latin typeface="Courier New"/>
                <a:ea typeface="Courier New"/>
                <a:cs typeface="Courier New"/>
                <a:sym typeface="Courier New"/>
              </a:rPr>
              <a:t>synchronized</a:t>
            </a:r>
            <a:r>
              <a:rPr lang="en" sz="1100">
                <a:solidFill>
                  <a:srgbClr val="E8BA36"/>
                </a:solidFill>
                <a:highlight>
                  <a:srgbClr val="282C34"/>
                </a:highlight>
                <a:latin typeface="Courier New"/>
                <a:ea typeface="Courier New"/>
                <a:cs typeface="Courier New"/>
                <a:sym typeface="Courier New"/>
              </a:rPr>
              <a:t>(</a:t>
            </a:r>
            <a:r>
              <a:rPr i="1" lang="en" sz="1100">
                <a:solidFill>
                  <a:srgbClr val="D55FDE"/>
                </a:solidFill>
                <a:highlight>
                  <a:srgbClr val="282C34"/>
                </a:highlight>
                <a:latin typeface="Courier New"/>
                <a:ea typeface="Courier New"/>
                <a:cs typeface="Courier New"/>
                <a:sym typeface="Courier New"/>
              </a:rPr>
              <a:t>this</a:t>
            </a:r>
            <a:r>
              <a:rPr lang="en" sz="1100">
                <a:solidFill>
                  <a:srgbClr val="E8BA36"/>
                </a:solidFill>
                <a:highlight>
                  <a:srgbClr val="282C34"/>
                </a:highlight>
                <a:latin typeface="Courier New"/>
                <a:ea typeface="Courier New"/>
                <a:cs typeface="Courier New"/>
                <a:sym typeface="Courier New"/>
              </a:rPr>
              <a:t>) </a:t>
            </a:r>
            <a:r>
              <a:rPr lang="en" sz="1100">
                <a:solidFill>
                  <a:srgbClr val="5060BB"/>
                </a:solidFill>
                <a:highlight>
                  <a:srgbClr val="282C34"/>
                </a:highlight>
                <a:latin typeface="Courier New"/>
                <a:ea typeface="Courier New"/>
                <a:cs typeface="Courier New"/>
                <a:sym typeface="Courier New"/>
              </a:rPr>
              <a:t>{</a:t>
            </a:r>
            <a:endParaRPr sz="1100">
              <a:solidFill>
                <a:srgbClr val="5060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5060BB"/>
                </a:solidFill>
                <a:highlight>
                  <a:srgbClr val="282C34"/>
                </a:highlight>
                <a:latin typeface="Courier New"/>
                <a:ea typeface="Courier New"/>
                <a:cs typeface="Courier New"/>
                <a:sym typeface="Courier New"/>
              </a:rPr>
              <a:t>       </a:t>
            </a:r>
            <a:r>
              <a:rPr i="1" lang="en" sz="1100">
                <a:solidFill>
                  <a:srgbClr val="D55FDE"/>
                </a:solidFill>
                <a:highlight>
                  <a:srgbClr val="282C34"/>
                </a:highlight>
                <a:latin typeface="Courier New"/>
                <a:ea typeface="Courier New"/>
                <a:cs typeface="Courier New"/>
                <a:sym typeface="Courier New"/>
              </a:rPr>
              <a:t>val </a:t>
            </a:r>
            <a:r>
              <a:rPr lang="en" sz="1100">
                <a:solidFill>
                  <a:srgbClr val="BBBBBB"/>
                </a:solidFill>
                <a:highlight>
                  <a:srgbClr val="282C34"/>
                </a:highlight>
                <a:latin typeface="Courier New"/>
                <a:ea typeface="Courier New"/>
                <a:cs typeface="Courier New"/>
                <a:sym typeface="Courier New"/>
              </a:rPr>
              <a:t>instance = </a:t>
            </a:r>
            <a:r>
              <a:rPr lang="en" sz="1100">
                <a:solidFill>
                  <a:srgbClr val="E5C07B"/>
                </a:solidFill>
                <a:highlight>
                  <a:srgbClr val="282C34"/>
                </a:highlight>
                <a:latin typeface="Courier New"/>
                <a:ea typeface="Courier New"/>
                <a:cs typeface="Courier New"/>
                <a:sym typeface="Courier New"/>
              </a:rPr>
              <a:t>Room</a:t>
            </a:r>
            <a:r>
              <a:rPr lang="en" sz="1100">
                <a:solidFill>
                  <a:srgbClr val="BBBBBB"/>
                </a:solidFill>
                <a:highlight>
                  <a:srgbClr val="282C34"/>
                </a:highlight>
                <a:latin typeface="Courier New"/>
                <a:ea typeface="Courier New"/>
                <a:cs typeface="Courier New"/>
                <a:sym typeface="Courier New"/>
              </a:rPr>
              <a:t>.</a:t>
            </a:r>
            <a:r>
              <a:rPr lang="en" sz="1100">
                <a:solidFill>
                  <a:srgbClr val="61AFEF"/>
                </a:solidFill>
                <a:highlight>
                  <a:srgbClr val="282C34"/>
                </a:highlight>
                <a:latin typeface="Courier New"/>
                <a:ea typeface="Courier New"/>
                <a:cs typeface="Courier New"/>
                <a:sym typeface="Courier New"/>
              </a:rPr>
              <a:t>databaseBuilder</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highlight>
                  <a:srgbClr val="282C34"/>
                </a:highlight>
                <a:latin typeface="Courier New"/>
                <a:ea typeface="Courier New"/>
                <a:cs typeface="Courier New"/>
                <a:sym typeface="Courier New"/>
              </a:rPr>
              <a:t>           </a:t>
            </a:r>
            <a:r>
              <a:rPr lang="en" sz="1100">
                <a:solidFill>
                  <a:srgbClr val="D19A66"/>
                </a:solidFill>
                <a:highlight>
                  <a:srgbClr val="282C34"/>
                </a:highlight>
                <a:latin typeface="Courier New"/>
                <a:ea typeface="Courier New"/>
                <a:cs typeface="Courier New"/>
                <a:sym typeface="Courier New"/>
              </a:rPr>
              <a:t>context</a:t>
            </a:r>
            <a:r>
              <a:rPr lang="en" sz="1100">
                <a:solidFill>
                  <a:srgbClr val="BBBBBB"/>
                </a:solidFill>
                <a:highlight>
                  <a:srgbClr val="282C34"/>
                </a:highlight>
                <a:latin typeface="Courier New"/>
                <a:ea typeface="Courier New"/>
                <a:cs typeface="Courier New"/>
                <a:sym typeface="Courier New"/>
              </a:rPr>
              <a:t>.</a:t>
            </a:r>
            <a:r>
              <a:rPr lang="en" sz="1100">
                <a:solidFill>
                  <a:srgbClr val="EF596F"/>
                </a:solidFill>
                <a:highlight>
                  <a:srgbClr val="282C34"/>
                </a:highlight>
                <a:latin typeface="Courier New"/>
                <a:ea typeface="Courier New"/>
                <a:cs typeface="Courier New"/>
                <a:sym typeface="Courier New"/>
              </a:rPr>
              <a:t>applicationContext</a:t>
            </a:r>
            <a:r>
              <a:rPr lang="en" sz="1100">
                <a:solidFill>
                  <a:srgbClr val="BBBBBB"/>
                </a:solidFill>
                <a:highlight>
                  <a:srgbClr val="282C34"/>
                </a:highlight>
                <a:latin typeface="Courier New"/>
                <a:ea typeface="Courier New"/>
                <a:cs typeface="Courier New"/>
                <a:sym typeface="Courier New"/>
              </a:rPr>
              <a:t>,</a:t>
            </a:r>
            <a:endParaRPr sz="1100">
              <a:solidFill>
                <a:srgbClr val="BBBB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highlight>
                  <a:srgbClr val="282C34"/>
                </a:highlight>
                <a:latin typeface="Courier New"/>
                <a:ea typeface="Courier New"/>
                <a:cs typeface="Courier New"/>
                <a:sym typeface="Courier New"/>
              </a:rPr>
              <a:t>           </a:t>
            </a:r>
            <a:r>
              <a:rPr i="1" lang="en" sz="1100">
                <a:solidFill>
                  <a:srgbClr val="E5C07B"/>
                </a:solidFill>
                <a:highlight>
                  <a:srgbClr val="282C34"/>
                </a:highlight>
                <a:latin typeface="Courier New"/>
                <a:ea typeface="Courier New"/>
                <a:cs typeface="Courier New"/>
                <a:sym typeface="Courier New"/>
              </a:rPr>
              <a:t>AppDatabase</a:t>
            </a:r>
            <a:r>
              <a:rPr lang="en" sz="1100">
                <a:solidFill>
                  <a:srgbClr val="BBBBBB"/>
                </a:solidFill>
                <a:highlight>
                  <a:srgbClr val="282C34"/>
                </a:highlight>
                <a:latin typeface="Courier New"/>
                <a:ea typeface="Courier New"/>
                <a:cs typeface="Courier New"/>
                <a:sym typeface="Courier New"/>
              </a:rPr>
              <a:t>::</a:t>
            </a:r>
            <a:r>
              <a:rPr i="1" lang="en" sz="1100">
                <a:solidFill>
                  <a:srgbClr val="D55FDE"/>
                </a:solidFill>
                <a:highlight>
                  <a:srgbClr val="282C34"/>
                </a:highlight>
                <a:latin typeface="Courier New"/>
                <a:ea typeface="Courier New"/>
                <a:cs typeface="Courier New"/>
                <a:sym typeface="Courier New"/>
              </a:rPr>
              <a:t>class</a:t>
            </a:r>
            <a:r>
              <a:rPr lang="en" sz="1100">
                <a:solidFill>
                  <a:srgbClr val="BBBBBB"/>
                </a:solidFill>
                <a:highlight>
                  <a:srgbClr val="282C34"/>
                </a:highlight>
                <a:latin typeface="Courier New"/>
                <a:ea typeface="Courier New"/>
                <a:cs typeface="Courier New"/>
                <a:sym typeface="Courier New"/>
              </a:rPr>
              <a:t>.</a:t>
            </a:r>
            <a:r>
              <a:rPr lang="en" sz="1100">
                <a:solidFill>
                  <a:srgbClr val="EF596F"/>
                </a:solidFill>
                <a:highlight>
                  <a:srgbClr val="282C34"/>
                </a:highlight>
                <a:latin typeface="Courier New"/>
                <a:ea typeface="Courier New"/>
                <a:cs typeface="Courier New"/>
                <a:sym typeface="Courier New"/>
              </a:rPr>
              <a:t>java</a:t>
            </a:r>
            <a:r>
              <a:rPr lang="en" sz="1100">
                <a:solidFill>
                  <a:srgbClr val="BBBBBB"/>
                </a:solidFill>
                <a:highlight>
                  <a:srgbClr val="282C34"/>
                </a:highlight>
                <a:latin typeface="Courier New"/>
                <a:ea typeface="Courier New"/>
                <a:cs typeface="Courier New"/>
                <a:sym typeface="Courier New"/>
              </a:rPr>
              <a:t>,</a:t>
            </a:r>
            <a:endParaRPr sz="1100">
              <a:solidFill>
                <a:srgbClr val="BBBB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highlight>
                  <a:srgbClr val="282C34"/>
                </a:highlight>
                <a:latin typeface="Courier New"/>
                <a:ea typeface="Courier New"/>
                <a:cs typeface="Courier New"/>
                <a:sym typeface="Courier New"/>
              </a:rPr>
              <a:t>           </a:t>
            </a:r>
            <a:r>
              <a:rPr lang="en" sz="1100">
                <a:solidFill>
                  <a:srgbClr val="89CA78"/>
                </a:solidFill>
                <a:highlight>
                  <a:srgbClr val="282C34"/>
                </a:highlight>
                <a:latin typeface="Courier New"/>
                <a:ea typeface="Courier New"/>
                <a:cs typeface="Courier New"/>
                <a:sym typeface="Courier New"/>
              </a:rPr>
              <a:t>"my-app-db"</a:t>
            </a:r>
            <a:endParaRPr sz="1100">
              <a:solidFill>
                <a:srgbClr val="89CA78"/>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89CA78"/>
                </a:solidFill>
                <a:highlight>
                  <a:srgbClr val="282C34"/>
                </a:highlight>
                <a:latin typeface="Courier New"/>
                <a:ea typeface="Courier New"/>
                <a:cs typeface="Courier New"/>
                <a:sym typeface="Courier New"/>
              </a:rPr>
              <a:t>       </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highlight>
                  <a:srgbClr val="282C34"/>
                </a:highlight>
                <a:latin typeface="Courier New"/>
                <a:ea typeface="Courier New"/>
                <a:cs typeface="Courier New"/>
                <a:sym typeface="Courier New"/>
              </a:rPr>
              <a:t>           </a:t>
            </a:r>
            <a:r>
              <a:rPr lang="en" sz="1100">
                <a:solidFill>
                  <a:srgbClr val="BBBBBB"/>
                </a:solidFill>
                <a:highlight>
                  <a:srgbClr val="282C34"/>
                </a:highlight>
                <a:latin typeface="Courier New"/>
                <a:ea typeface="Courier New"/>
                <a:cs typeface="Courier New"/>
                <a:sym typeface="Courier New"/>
              </a:rPr>
              <a:t>.</a:t>
            </a:r>
            <a:r>
              <a:rPr lang="en" sz="1100">
                <a:solidFill>
                  <a:srgbClr val="61AFEF"/>
                </a:solidFill>
                <a:highlight>
                  <a:srgbClr val="282C34"/>
                </a:highlight>
                <a:latin typeface="Courier New"/>
                <a:ea typeface="Courier New"/>
                <a:cs typeface="Courier New"/>
                <a:sym typeface="Courier New"/>
              </a:rPr>
              <a:t>fallbackToDestructiveMigration</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highlight>
                  <a:srgbClr val="282C34"/>
                </a:highlight>
                <a:latin typeface="Courier New"/>
                <a:ea typeface="Courier New"/>
                <a:cs typeface="Courier New"/>
                <a:sym typeface="Courier New"/>
              </a:rPr>
              <a:t>           </a:t>
            </a:r>
            <a:r>
              <a:rPr lang="en" sz="1100">
                <a:solidFill>
                  <a:srgbClr val="BBBBBB"/>
                </a:solidFill>
                <a:highlight>
                  <a:srgbClr val="282C34"/>
                </a:highlight>
                <a:latin typeface="Courier New"/>
                <a:ea typeface="Courier New"/>
                <a:cs typeface="Courier New"/>
                <a:sym typeface="Courier New"/>
              </a:rPr>
              <a:t>.</a:t>
            </a:r>
            <a:r>
              <a:rPr lang="en" sz="1100">
                <a:solidFill>
                  <a:srgbClr val="61AFEF"/>
                </a:solidFill>
                <a:highlight>
                  <a:srgbClr val="282C34"/>
                </a:highlight>
                <a:latin typeface="Courier New"/>
                <a:ea typeface="Courier New"/>
                <a:cs typeface="Courier New"/>
                <a:sym typeface="Courier New"/>
              </a:rPr>
              <a:t>build</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highlight>
                  <a:srgbClr val="282C34"/>
                </a:highlight>
                <a:latin typeface="Courier New"/>
                <a:ea typeface="Courier New"/>
                <a:cs typeface="Courier New"/>
                <a:sym typeface="Courier New"/>
              </a:rPr>
              <a:t>       </a:t>
            </a:r>
            <a:r>
              <a:rPr lang="en" sz="1100">
                <a:solidFill>
                  <a:srgbClr val="EF596F"/>
                </a:solidFill>
                <a:highlight>
                  <a:srgbClr val="282C34"/>
                </a:highlight>
                <a:latin typeface="Courier New"/>
                <a:ea typeface="Courier New"/>
                <a:cs typeface="Courier New"/>
                <a:sym typeface="Courier New"/>
              </a:rPr>
              <a:t>INSTANCE </a:t>
            </a:r>
            <a:r>
              <a:rPr lang="en" sz="1100">
                <a:solidFill>
                  <a:srgbClr val="BBBBBB"/>
                </a:solidFill>
                <a:highlight>
                  <a:srgbClr val="282C34"/>
                </a:highlight>
                <a:latin typeface="Courier New"/>
                <a:ea typeface="Courier New"/>
                <a:cs typeface="Courier New"/>
                <a:sym typeface="Courier New"/>
              </a:rPr>
              <a:t>= instance</a:t>
            </a:r>
            <a:endParaRPr sz="1100">
              <a:solidFill>
                <a:srgbClr val="BBBB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highlight>
                  <a:srgbClr val="282C34"/>
                </a:highlight>
                <a:latin typeface="Courier New"/>
                <a:ea typeface="Courier New"/>
                <a:cs typeface="Courier New"/>
                <a:sym typeface="Courier New"/>
              </a:rPr>
              <a:t>       instance</a:t>
            </a:r>
            <a:endParaRPr sz="1100">
              <a:solidFill>
                <a:srgbClr val="BBBB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highlight>
                  <a:srgbClr val="282C34"/>
                </a:highlight>
                <a:latin typeface="Courier New"/>
                <a:ea typeface="Courier New"/>
                <a:cs typeface="Courier New"/>
                <a:sym typeface="Courier New"/>
              </a:rPr>
              <a:t>   </a:t>
            </a:r>
            <a:r>
              <a:rPr lang="en" sz="1100">
                <a:solidFill>
                  <a:srgbClr val="5060BB"/>
                </a:solidFill>
                <a:highlight>
                  <a:srgbClr val="282C34"/>
                </a:highlight>
                <a:latin typeface="Courier New"/>
                <a:ea typeface="Courier New"/>
                <a:cs typeface="Courier New"/>
                <a:sym typeface="Courier New"/>
              </a:rPr>
              <a:t>}</a:t>
            </a:r>
            <a:endParaRPr sz="1100">
              <a:solidFill>
                <a:srgbClr val="5060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highlight>
                  <a:srgbClr val="282C34"/>
                </a:highlight>
                <a:latin typeface="Courier New"/>
                <a:ea typeface="Courier New"/>
                <a:cs typeface="Courier New"/>
                <a:sym typeface="Courier New"/>
              </a:rPr>
              <a:t>}</a:t>
            </a:r>
            <a:endParaRPr sz="1100">
              <a:solidFill>
                <a:srgbClr val="359FF4"/>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i="1" sz="1100">
              <a:solidFill>
                <a:srgbClr val="E5C07B"/>
              </a:solidFill>
              <a:highlight>
                <a:srgbClr val="282C34"/>
              </a:highlight>
              <a:latin typeface="Courier New"/>
              <a:ea typeface="Courier New"/>
              <a:cs typeface="Courier New"/>
              <a:sym typeface="Courier New"/>
            </a:endParaRPr>
          </a:p>
        </p:txBody>
      </p:sp>
      <p:pic>
        <p:nvPicPr>
          <p:cNvPr id="1136" name="Google Shape;1136;p83"/>
          <p:cNvPicPr preferRelativeResize="0"/>
          <p:nvPr/>
        </p:nvPicPr>
        <p:blipFill rotWithShape="1">
          <a:blip r:embed="rId3">
            <a:alphaModFix/>
          </a:blip>
          <a:srcRect b="9999" l="0" r="0" t="0"/>
          <a:stretch/>
        </p:blipFill>
        <p:spPr>
          <a:xfrm>
            <a:off x="268675" y="0"/>
            <a:ext cx="3773025" cy="2500025"/>
          </a:xfrm>
          <a:prstGeom prst="rect">
            <a:avLst/>
          </a:prstGeom>
          <a:noFill/>
          <a:ln>
            <a:noFill/>
          </a:ln>
        </p:spPr>
      </p:pic>
      <p:cxnSp>
        <p:nvCxnSpPr>
          <p:cNvPr id="1137" name="Google Shape;1137;p83"/>
          <p:cNvCxnSpPr/>
          <p:nvPr/>
        </p:nvCxnSpPr>
        <p:spPr>
          <a:xfrm flipH="1" rot="10800000">
            <a:off x="426900" y="2374900"/>
            <a:ext cx="420000" cy="10200"/>
          </a:xfrm>
          <a:prstGeom prst="straightConnector1">
            <a:avLst/>
          </a:prstGeom>
          <a:noFill/>
          <a:ln cap="flat" cmpd="sng" w="9525">
            <a:solidFill>
              <a:schemeClr val="dk2"/>
            </a:solidFill>
            <a:prstDash val="solid"/>
            <a:round/>
            <a:headEnd len="med" w="med" type="none"/>
            <a:tailEnd len="med" w="med" type="triangle"/>
          </a:ln>
        </p:spPr>
      </p:cxnSp>
      <p:cxnSp>
        <p:nvCxnSpPr>
          <p:cNvPr id="1138" name="Google Shape;1138;p83"/>
          <p:cNvCxnSpPr/>
          <p:nvPr/>
        </p:nvCxnSpPr>
        <p:spPr>
          <a:xfrm rot="10800000">
            <a:off x="4129275" y="4119025"/>
            <a:ext cx="563400" cy="3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0"/>
          <p:cNvSpPr/>
          <p:nvPr/>
        </p:nvSpPr>
        <p:spPr>
          <a:xfrm>
            <a:off x="7540550" y="4028450"/>
            <a:ext cx="894900" cy="39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5430125" y="4099400"/>
            <a:ext cx="556500" cy="25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6137550" y="4414650"/>
            <a:ext cx="556500" cy="25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6984050" y="4600800"/>
            <a:ext cx="556500" cy="25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6413700" y="3862175"/>
            <a:ext cx="894900" cy="3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272550" y="189325"/>
            <a:ext cx="894900" cy="3990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1923575" y="189325"/>
            <a:ext cx="894900" cy="399000"/>
          </a:xfrm>
          <a:prstGeom prst="rect">
            <a:avLst/>
          </a:prstGeom>
          <a:solidFill>
            <a:schemeClr val="accent3"/>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1028675" y="945550"/>
            <a:ext cx="894900" cy="3990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0"/>
          <p:cNvGrpSpPr/>
          <p:nvPr/>
        </p:nvGrpSpPr>
        <p:grpSpPr>
          <a:xfrm>
            <a:off x="720000" y="2310613"/>
            <a:ext cx="4306375" cy="870388"/>
            <a:chOff x="720000" y="2310613"/>
            <a:chExt cx="4306375" cy="870388"/>
          </a:xfrm>
        </p:grpSpPr>
        <p:sp>
          <p:nvSpPr>
            <p:cNvPr id="399" name="Google Shape;399;p30"/>
            <p:cNvSpPr txBox="1"/>
            <p:nvPr/>
          </p:nvSpPr>
          <p:spPr>
            <a:xfrm>
              <a:off x="1316875" y="2512425"/>
              <a:ext cx="370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200">
                  <a:solidFill>
                    <a:schemeClr val="dk2"/>
                  </a:solidFill>
                  <a:latin typeface="Overpass Mono"/>
                  <a:ea typeface="Overpass Mono"/>
                  <a:cs typeface="Overpass Mono"/>
                  <a:sym typeface="Overpass Mono"/>
                </a:rPr>
                <a:t>Frågor?</a:t>
              </a:r>
              <a:endParaRPr b="1" i="1" sz="2200">
                <a:solidFill>
                  <a:schemeClr val="dk2"/>
                </a:solidFill>
                <a:latin typeface="Overpass Mono"/>
                <a:ea typeface="Overpass Mono"/>
                <a:cs typeface="Overpass Mono"/>
                <a:sym typeface="Overpass Mono"/>
              </a:endParaRPr>
            </a:p>
          </p:txBody>
        </p:sp>
        <p:cxnSp>
          <p:nvCxnSpPr>
            <p:cNvPr id="400" name="Google Shape;400;p30"/>
            <p:cNvCxnSpPr/>
            <p:nvPr/>
          </p:nvCxnSpPr>
          <p:spPr>
            <a:xfrm flipH="1">
              <a:off x="2782175" y="2329125"/>
              <a:ext cx="280200" cy="226500"/>
            </a:xfrm>
            <a:prstGeom prst="straightConnector1">
              <a:avLst/>
            </a:prstGeom>
            <a:noFill/>
            <a:ln cap="flat" cmpd="sng" w="19050">
              <a:solidFill>
                <a:schemeClr val="dk2"/>
              </a:solidFill>
              <a:prstDash val="solid"/>
              <a:round/>
              <a:headEnd len="med" w="med" type="none"/>
              <a:tailEnd len="med" w="med" type="none"/>
            </a:ln>
          </p:spPr>
        </p:cxnSp>
        <p:cxnSp>
          <p:nvCxnSpPr>
            <p:cNvPr id="401" name="Google Shape;401;p30"/>
            <p:cNvCxnSpPr/>
            <p:nvPr/>
          </p:nvCxnSpPr>
          <p:spPr>
            <a:xfrm rot="10800000">
              <a:off x="902375" y="2310613"/>
              <a:ext cx="414600" cy="233400"/>
            </a:xfrm>
            <a:prstGeom prst="straightConnector1">
              <a:avLst/>
            </a:prstGeom>
            <a:noFill/>
            <a:ln cap="flat" cmpd="sng" w="19050">
              <a:solidFill>
                <a:schemeClr val="dk2"/>
              </a:solidFill>
              <a:prstDash val="solid"/>
              <a:round/>
              <a:headEnd len="med" w="med" type="none"/>
              <a:tailEnd len="med" w="med" type="none"/>
            </a:ln>
          </p:spPr>
        </p:cxnSp>
        <p:cxnSp>
          <p:nvCxnSpPr>
            <p:cNvPr id="402" name="Google Shape;402;p30"/>
            <p:cNvCxnSpPr/>
            <p:nvPr/>
          </p:nvCxnSpPr>
          <p:spPr>
            <a:xfrm rot="10800000">
              <a:off x="2818550" y="2950900"/>
              <a:ext cx="394800" cy="230100"/>
            </a:xfrm>
            <a:prstGeom prst="straightConnector1">
              <a:avLst/>
            </a:prstGeom>
            <a:noFill/>
            <a:ln cap="flat" cmpd="sng" w="19050">
              <a:solidFill>
                <a:schemeClr val="dk2"/>
              </a:solidFill>
              <a:prstDash val="solid"/>
              <a:round/>
              <a:headEnd len="med" w="med" type="none"/>
              <a:tailEnd len="med" w="med" type="none"/>
            </a:ln>
          </p:spPr>
        </p:cxnSp>
        <p:cxnSp>
          <p:nvCxnSpPr>
            <p:cNvPr id="403" name="Google Shape;403;p30"/>
            <p:cNvCxnSpPr/>
            <p:nvPr/>
          </p:nvCxnSpPr>
          <p:spPr>
            <a:xfrm flipH="1">
              <a:off x="2857575" y="2771225"/>
              <a:ext cx="517500" cy="21600"/>
            </a:xfrm>
            <a:prstGeom prst="straightConnector1">
              <a:avLst/>
            </a:prstGeom>
            <a:noFill/>
            <a:ln cap="flat" cmpd="sng" w="19050">
              <a:solidFill>
                <a:schemeClr val="dk2"/>
              </a:solidFill>
              <a:prstDash val="solid"/>
              <a:round/>
              <a:headEnd len="med" w="med" type="none"/>
              <a:tailEnd len="med" w="med" type="none"/>
            </a:ln>
          </p:spPr>
        </p:cxnSp>
        <p:cxnSp>
          <p:nvCxnSpPr>
            <p:cNvPr id="404" name="Google Shape;404;p30"/>
            <p:cNvCxnSpPr/>
            <p:nvPr/>
          </p:nvCxnSpPr>
          <p:spPr>
            <a:xfrm flipH="1">
              <a:off x="720000" y="2736625"/>
              <a:ext cx="517500" cy="21600"/>
            </a:xfrm>
            <a:prstGeom prst="straightConnector1">
              <a:avLst/>
            </a:prstGeom>
            <a:noFill/>
            <a:ln cap="flat" cmpd="sng" w="19050">
              <a:solidFill>
                <a:schemeClr val="dk2"/>
              </a:solidFill>
              <a:prstDash val="solid"/>
              <a:round/>
              <a:headEnd len="med" w="med" type="none"/>
              <a:tailEnd len="med" w="med" type="none"/>
            </a:ln>
          </p:spPr>
        </p:cxnSp>
        <p:cxnSp>
          <p:nvCxnSpPr>
            <p:cNvPr id="405" name="Google Shape;405;p30"/>
            <p:cNvCxnSpPr/>
            <p:nvPr/>
          </p:nvCxnSpPr>
          <p:spPr>
            <a:xfrm flipH="1">
              <a:off x="902375" y="2950825"/>
              <a:ext cx="368100" cy="214200"/>
            </a:xfrm>
            <a:prstGeom prst="straightConnector1">
              <a:avLst/>
            </a:prstGeom>
            <a:noFill/>
            <a:ln cap="flat" cmpd="sng" w="19050">
              <a:solidFill>
                <a:schemeClr val="dk2"/>
              </a:solidFill>
              <a:prstDash val="solid"/>
              <a:round/>
              <a:headEnd len="med" w="med" type="none"/>
              <a:tailEnd len="med" w="med" type="none"/>
            </a:ln>
          </p:spPr>
        </p:cxnSp>
      </p:grpSp>
      <p:grpSp>
        <p:nvGrpSpPr>
          <p:cNvPr id="406" name="Google Shape;406;p30"/>
          <p:cNvGrpSpPr/>
          <p:nvPr/>
        </p:nvGrpSpPr>
        <p:grpSpPr>
          <a:xfrm>
            <a:off x="2062356" y="3301882"/>
            <a:ext cx="2659505" cy="4588315"/>
            <a:chOff x="2062356" y="3301882"/>
            <a:chExt cx="2659505" cy="4588315"/>
          </a:xfrm>
        </p:grpSpPr>
        <p:sp>
          <p:nvSpPr>
            <p:cNvPr id="407" name="Google Shape;407;p30"/>
            <p:cNvSpPr/>
            <p:nvPr/>
          </p:nvSpPr>
          <p:spPr>
            <a:xfrm rot="-1663575">
              <a:off x="2759862" y="3405978"/>
              <a:ext cx="1264488" cy="3310508"/>
            </a:xfrm>
            <a:prstGeom prst="diagStrip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rot="9284894">
              <a:off x="2811798" y="4468063"/>
              <a:ext cx="1264426" cy="3310568"/>
            </a:xfrm>
            <a:prstGeom prst="diagStrip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30"/>
          <p:cNvGrpSpPr/>
          <p:nvPr/>
        </p:nvGrpSpPr>
        <p:grpSpPr>
          <a:xfrm>
            <a:off x="902372" y="4150311"/>
            <a:ext cx="1916100" cy="3499500"/>
            <a:chOff x="902372" y="4150311"/>
            <a:chExt cx="1916100" cy="3499500"/>
          </a:xfrm>
        </p:grpSpPr>
        <p:sp>
          <p:nvSpPr>
            <p:cNvPr id="410" name="Google Shape;410;p30"/>
            <p:cNvSpPr/>
            <p:nvPr/>
          </p:nvSpPr>
          <p:spPr>
            <a:xfrm rot="-709791">
              <a:off x="1228245" y="4244763"/>
              <a:ext cx="1264354" cy="3310595"/>
            </a:xfrm>
            <a:prstGeom prst="diagStrip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rot="10047182">
              <a:off x="1458292" y="4224974"/>
              <a:ext cx="923863" cy="2159326"/>
            </a:xfrm>
            <a:prstGeom prst="diagStrip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0"/>
          <p:cNvGrpSpPr/>
          <p:nvPr/>
        </p:nvGrpSpPr>
        <p:grpSpPr>
          <a:xfrm>
            <a:off x="170050" y="3510075"/>
            <a:ext cx="1264200" cy="3310500"/>
            <a:chOff x="170050" y="3510075"/>
            <a:chExt cx="1264200" cy="3310500"/>
          </a:xfrm>
        </p:grpSpPr>
        <p:sp>
          <p:nvSpPr>
            <p:cNvPr id="413" name="Google Shape;413;p30"/>
            <p:cNvSpPr/>
            <p:nvPr/>
          </p:nvSpPr>
          <p:spPr>
            <a:xfrm>
              <a:off x="170050" y="3510075"/>
              <a:ext cx="1264200" cy="33105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rot="10633607">
              <a:off x="221567" y="4377606"/>
              <a:ext cx="923882" cy="2159211"/>
            </a:xfrm>
            <a:prstGeom prst="diagStrip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5" name="Google Shape;415;p30"/>
          <p:cNvPicPr preferRelativeResize="0"/>
          <p:nvPr/>
        </p:nvPicPr>
        <p:blipFill>
          <a:blip r:embed="rId3">
            <a:alphaModFix/>
          </a:blip>
          <a:stretch>
            <a:fillRect/>
          </a:stretch>
        </p:blipFill>
        <p:spPr>
          <a:xfrm>
            <a:off x="4879325" y="540000"/>
            <a:ext cx="3812700" cy="2859600"/>
          </a:xfrm>
          <a:prstGeom prst="cube">
            <a:avLst>
              <a:gd fmla="val 1126" name="adj"/>
            </a:avLst>
          </a:prstGeom>
          <a:noFill/>
          <a:ln>
            <a:noFill/>
          </a:ln>
          <a:effectLst>
            <a:outerShdw blurRad="57150" rotWithShape="0" algn="bl" dir="6600000" dist="66675">
              <a:srgbClr val="000000">
                <a:alpha val="50000"/>
              </a:srgbClr>
            </a:outerShdw>
          </a:effectLst>
        </p:spPr>
      </p:pic>
      <p:pic>
        <p:nvPicPr>
          <p:cNvPr id="416" name="Google Shape;416;p30"/>
          <p:cNvPicPr preferRelativeResize="0"/>
          <p:nvPr/>
        </p:nvPicPr>
        <p:blipFill>
          <a:blip r:embed="rId4">
            <a:alphaModFix/>
          </a:blip>
          <a:stretch>
            <a:fillRect/>
          </a:stretch>
        </p:blipFill>
        <p:spPr>
          <a:xfrm>
            <a:off x="4224475" y="189325"/>
            <a:ext cx="1370701" cy="1370701"/>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500"/>
                                        <p:tgtEl>
                                          <p:spTgt spid="415"/>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500"/>
                                        <p:tgtEl>
                                          <p:spTgt spid="416"/>
                                        </p:tgtEl>
                                        <p:attrNameLst>
                                          <p:attrName>ppt_w</p:attrName>
                                        </p:attrNameLst>
                                      </p:cBhvr>
                                      <p:tavLst>
                                        <p:tav fmla="" tm="0">
                                          <p:val>
                                            <p:strVal val="0"/>
                                          </p:val>
                                        </p:tav>
                                        <p:tav fmla="" tm="100000">
                                          <p:val>
                                            <p:strVal val="#ppt_w"/>
                                          </p:val>
                                        </p:tav>
                                      </p:tavLst>
                                    </p:anim>
                                    <p:anim calcmode="lin" valueType="num">
                                      <p:cBhvr additive="base">
                                        <p:cTn dur="500"/>
                                        <p:tgtEl>
                                          <p:spTgt spid="41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500"/>
                                        <p:tgtEl>
                                          <p:spTgt spid="398"/>
                                        </p:tgtEl>
                                        <p:attrNameLst>
                                          <p:attrName>ppt_w</p:attrName>
                                        </p:attrNameLst>
                                      </p:cBhvr>
                                      <p:tavLst>
                                        <p:tav fmla="" tm="0">
                                          <p:val>
                                            <p:strVal val="0"/>
                                          </p:val>
                                        </p:tav>
                                        <p:tav fmla="" tm="100000">
                                          <p:val>
                                            <p:strVal val="#ppt_w"/>
                                          </p:val>
                                        </p:tav>
                                      </p:tavLst>
                                    </p:anim>
                                    <p:anim calcmode="lin" valueType="num">
                                      <p:cBhvr additive="base">
                                        <p:cTn dur="500"/>
                                        <p:tgtEl>
                                          <p:spTgt spid="398"/>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500"/>
                                        <p:tgtEl>
                                          <p:spTgt spid="40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300"/>
                                        <p:tgtEl>
                                          <p:spTgt spid="409"/>
                                        </p:tgtEl>
                                        <p:attrNameLst>
                                          <p:attrName>ppt_y</p:attrName>
                                        </p:attrNameLst>
                                      </p:cBhvr>
                                      <p:tavLst>
                                        <p:tav fmla="" tm="0">
                                          <p:val>
                                            <p:strVal val="#ppt_y+1"/>
                                          </p:val>
                                        </p:tav>
                                        <p:tav fmla="" tm="100000">
                                          <p:val>
                                            <p:strVal val="#ppt_y"/>
                                          </p:val>
                                        </p:tav>
                                      </p:tavLst>
                                    </p:anim>
                                  </p:childTnLst>
                                </p:cTn>
                              </p:par>
                            </p:childTnLst>
                          </p:cTn>
                        </p:par>
                        <p:par>
                          <p:cTn fill="hold">
                            <p:stCondLst>
                              <p:cond delay="1300"/>
                            </p:stCondLst>
                            <p:childTnLst>
                              <p:par>
                                <p:cTn fill="hold" nodeType="afterEffect" presetClass="entr" presetID="2" presetSubtype="4">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300"/>
                                        <p:tgtEl>
                                          <p:spTgt spid="412"/>
                                        </p:tgtEl>
                                        <p:attrNameLst>
                                          <p:attrName>ppt_y</p:attrName>
                                        </p:attrNameLst>
                                      </p:cBhvr>
                                      <p:tavLst>
                                        <p:tav fmla="" tm="0">
                                          <p:val>
                                            <p:strVal val="#ppt_y+1"/>
                                          </p:val>
                                        </p:tav>
                                        <p:tav fmla="" tm="100000">
                                          <p:val>
                                            <p:strVal val="#ppt_y"/>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100"/>
                                        <p:tgtEl>
                                          <p:spTgt spid="390"/>
                                        </p:tgtEl>
                                        <p:attrNameLst>
                                          <p:attrName>ppt_w</p:attrName>
                                        </p:attrNameLst>
                                      </p:cBhvr>
                                      <p:tavLst>
                                        <p:tav fmla="" tm="0">
                                          <p:val>
                                            <p:strVal val="0"/>
                                          </p:val>
                                        </p:tav>
                                        <p:tav fmla="" tm="100000">
                                          <p:val>
                                            <p:strVal val="#ppt_w"/>
                                          </p:val>
                                        </p:tav>
                                      </p:tavLst>
                                    </p:anim>
                                    <p:anim calcmode="lin" valueType="num">
                                      <p:cBhvr additive="base">
                                        <p:cTn dur="100"/>
                                        <p:tgtEl>
                                          <p:spTgt spid="390"/>
                                        </p:tgtEl>
                                        <p:attrNameLst>
                                          <p:attrName>ppt_h</p:attrName>
                                        </p:attrNameLst>
                                      </p:cBhvr>
                                      <p:tavLst>
                                        <p:tav fmla="" tm="0">
                                          <p:val>
                                            <p:strVal val="0"/>
                                          </p:val>
                                        </p:tav>
                                        <p:tav fmla="" tm="100000">
                                          <p:val>
                                            <p:strVal val="#ppt_h"/>
                                          </p:val>
                                        </p:tav>
                                      </p:tavLst>
                                    </p:anim>
                                  </p:childTnLst>
                                </p:cTn>
                              </p:par>
                            </p:childTnLst>
                          </p:cTn>
                        </p:par>
                        <p:par>
                          <p:cTn fill="hold">
                            <p:stCondLst>
                              <p:cond delay="1700"/>
                            </p:stCondLst>
                            <p:childTnLst>
                              <p:par>
                                <p:cTn fill="hold" nodeType="afterEffect" presetClass="entr" presetID="23" presetSubtype="16">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100"/>
                                        <p:tgtEl>
                                          <p:spTgt spid="393"/>
                                        </p:tgtEl>
                                        <p:attrNameLst>
                                          <p:attrName>ppt_w</p:attrName>
                                        </p:attrNameLst>
                                      </p:cBhvr>
                                      <p:tavLst>
                                        <p:tav fmla="" tm="0">
                                          <p:val>
                                            <p:strVal val="0"/>
                                          </p:val>
                                        </p:tav>
                                        <p:tav fmla="" tm="100000">
                                          <p:val>
                                            <p:strVal val="#ppt_w"/>
                                          </p:val>
                                        </p:tav>
                                      </p:tavLst>
                                    </p:anim>
                                    <p:anim calcmode="lin" valueType="num">
                                      <p:cBhvr additive="base">
                                        <p:cTn dur="100"/>
                                        <p:tgtEl>
                                          <p:spTgt spid="393"/>
                                        </p:tgtEl>
                                        <p:attrNameLst>
                                          <p:attrName>ppt_h</p:attrName>
                                        </p:attrNameLst>
                                      </p:cBhvr>
                                      <p:tavLst>
                                        <p:tav fmla="" tm="0">
                                          <p:val>
                                            <p:strVal val="0"/>
                                          </p:val>
                                        </p:tav>
                                        <p:tav fmla="" tm="100000">
                                          <p:val>
                                            <p:strVal val="#ppt_h"/>
                                          </p:val>
                                        </p:tav>
                                      </p:tavLst>
                                    </p:anim>
                                  </p:childTnLst>
                                </p:cTn>
                              </p:par>
                            </p:childTnLst>
                          </p:cTn>
                        </p:par>
                        <p:par>
                          <p:cTn fill="hold">
                            <p:stCondLst>
                              <p:cond delay="1800"/>
                            </p:stCondLst>
                            <p:childTnLst>
                              <p:par>
                                <p:cTn fill="hold" nodeType="afterEffect" presetClass="entr" presetID="23" presetSubtype="16">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100"/>
                                        <p:tgtEl>
                                          <p:spTgt spid="394"/>
                                        </p:tgtEl>
                                        <p:attrNameLst>
                                          <p:attrName>ppt_w</p:attrName>
                                        </p:attrNameLst>
                                      </p:cBhvr>
                                      <p:tavLst>
                                        <p:tav fmla="" tm="0">
                                          <p:val>
                                            <p:strVal val="0"/>
                                          </p:val>
                                        </p:tav>
                                        <p:tav fmla="" tm="100000">
                                          <p:val>
                                            <p:strVal val="#ppt_w"/>
                                          </p:val>
                                        </p:tav>
                                      </p:tavLst>
                                    </p:anim>
                                    <p:anim calcmode="lin" valueType="num">
                                      <p:cBhvr additive="base">
                                        <p:cTn dur="100"/>
                                        <p:tgtEl>
                                          <p:spTgt spid="394"/>
                                        </p:tgtEl>
                                        <p:attrNameLst>
                                          <p:attrName>ppt_h</p:attrName>
                                        </p:attrNameLst>
                                      </p:cBhvr>
                                      <p:tavLst>
                                        <p:tav fmla="" tm="0">
                                          <p:val>
                                            <p:strVal val="0"/>
                                          </p:val>
                                        </p:tav>
                                        <p:tav fmla="" tm="100000">
                                          <p:val>
                                            <p:strVal val="#ppt_h"/>
                                          </p:val>
                                        </p:tav>
                                      </p:tavLst>
                                    </p:anim>
                                  </p:childTnLst>
                                </p:cTn>
                              </p:par>
                            </p:childTnLst>
                          </p:cTn>
                        </p:par>
                        <p:par>
                          <p:cTn fill="hold">
                            <p:stCondLst>
                              <p:cond delay="1900"/>
                            </p:stCondLst>
                            <p:childTnLst>
                              <p:par>
                                <p:cTn fill="hold" nodeType="afterEffect" presetClass="entr" presetID="23" presetSubtype="16">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100"/>
                                        <p:tgtEl>
                                          <p:spTgt spid="392"/>
                                        </p:tgtEl>
                                        <p:attrNameLst>
                                          <p:attrName>ppt_w</p:attrName>
                                        </p:attrNameLst>
                                      </p:cBhvr>
                                      <p:tavLst>
                                        <p:tav fmla="" tm="0">
                                          <p:val>
                                            <p:strVal val="0"/>
                                          </p:val>
                                        </p:tav>
                                        <p:tav fmla="" tm="100000">
                                          <p:val>
                                            <p:strVal val="#ppt_w"/>
                                          </p:val>
                                        </p:tav>
                                      </p:tavLst>
                                    </p:anim>
                                    <p:anim calcmode="lin" valueType="num">
                                      <p:cBhvr additive="base">
                                        <p:cTn dur="100"/>
                                        <p:tgtEl>
                                          <p:spTgt spid="392"/>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100"/>
                                        <p:tgtEl>
                                          <p:spTgt spid="391"/>
                                        </p:tgtEl>
                                        <p:attrNameLst>
                                          <p:attrName>ppt_w</p:attrName>
                                        </p:attrNameLst>
                                      </p:cBhvr>
                                      <p:tavLst>
                                        <p:tav fmla="" tm="0">
                                          <p:val>
                                            <p:strVal val="0"/>
                                          </p:val>
                                        </p:tav>
                                        <p:tav fmla="" tm="100000">
                                          <p:val>
                                            <p:strVal val="#ppt_w"/>
                                          </p:val>
                                        </p:tav>
                                      </p:tavLst>
                                    </p:anim>
                                    <p:anim calcmode="lin" valueType="num">
                                      <p:cBhvr additive="base">
                                        <p:cTn dur="100"/>
                                        <p:tgtEl>
                                          <p:spTgt spid="39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84"/>
          <p:cNvSpPr txBox="1"/>
          <p:nvPr>
            <p:ph idx="1" type="body"/>
          </p:nvPr>
        </p:nvSpPr>
        <p:spPr>
          <a:xfrm>
            <a:off x="5060375" y="1973025"/>
            <a:ext cx="37866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Arial"/>
                <a:ea typeface="Arial"/>
                <a:cs typeface="Arial"/>
                <a:sym typeface="Arial"/>
              </a:rPr>
              <a:t>Lägg till er array!</a:t>
            </a:r>
            <a:endParaRPr sz="1100">
              <a:latin typeface="Arial"/>
              <a:ea typeface="Arial"/>
              <a:cs typeface="Arial"/>
              <a:sym typeface="Arial"/>
            </a:endParaRPr>
          </a:p>
          <a:p>
            <a:pPr indent="0" lvl="0" marL="0" rtl="0" algn="r">
              <a:spcBef>
                <a:spcPts val="0"/>
              </a:spcBef>
              <a:spcAft>
                <a:spcPts val="0"/>
              </a:spcAft>
              <a:buNone/>
            </a:pPr>
            <a:r>
              <a:rPr lang="en" sz="1100">
                <a:latin typeface="Arial"/>
                <a:ea typeface="Arial"/>
                <a:cs typeface="Arial"/>
                <a:sym typeface="Arial"/>
              </a:rPr>
              <a:t>Testa appen!</a:t>
            </a:r>
            <a:endParaRPr sz="1100">
              <a:latin typeface="Arial"/>
              <a:ea typeface="Arial"/>
              <a:cs typeface="Arial"/>
              <a:sym typeface="Arial"/>
            </a:endParaRPr>
          </a:p>
        </p:txBody>
      </p:sp>
      <p:sp>
        <p:nvSpPr>
          <p:cNvPr id="1144" name="Google Shape;1144;p84"/>
          <p:cNvSpPr txBox="1"/>
          <p:nvPr>
            <p:ph type="title"/>
          </p:nvPr>
        </p:nvSpPr>
        <p:spPr>
          <a:xfrm>
            <a:off x="5060375" y="1256550"/>
            <a:ext cx="37407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t>FETCH &amp; POST</a:t>
            </a:r>
            <a:endParaRPr sz="2500"/>
          </a:p>
        </p:txBody>
      </p:sp>
      <p:sp>
        <p:nvSpPr>
          <p:cNvPr id="1145" name="Google Shape;1145;p84"/>
          <p:cNvSpPr/>
          <p:nvPr/>
        </p:nvSpPr>
        <p:spPr>
          <a:xfrm>
            <a:off x="1146939" y="2406501"/>
            <a:ext cx="206128" cy="54803"/>
          </a:xfrm>
          <a:custGeom>
            <a:rect b="b" l="l" r="r" t="t"/>
            <a:pathLst>
              <a:path extrusionOk="0" h="3037" w="11423">
                <a:moveTo>
                  <a:pt x="3928" y="1"/>
                </a:moveTo>
                <a:cubicBezTo>
                  <a:pt x="3519" y="1"/>
                  <a:pt x="3061" y="121"/>
                  <a:pt x="2916" y="266"/>
                </a:cubicBezTo>
                <a:lnTo>
                  <a:pt x="169" y="2748"/>
                </a:lnTo>
                <a:cubicBezTo>
                  <a:pt x="0" y="2916"/>
                  <a:pt x="217" y="3013"/>
                  <a:pt x="627" y="3013"/>
                </a:cubicBezTo>
                <a:lnTo>
                  <a:pt x="7808" y="3037"/>
                </a:lnTo>
                <a:cubicBezTo>
                  <a:pt x="8242" y="3037"/>
                  <a:pt x="8700" y="2916"/>
                  <a:pt x="8844" y="2772"/>
                </a:cubicBezTo>
                <a:lnTo>
                  <a:pt x="11278" y="266"/>
                </a:lnTo>
                <a:cubicBezTo>
                  <a:pt x="11423" y="121"/>
                  <a:pt x="11206" y="1"/>
                  <a:pt x="1079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4"/>
          <p:cNvSpPr/>
          <p:nvPr/>
        </p:nvSpPr>
        <p:spPr>
          <a:xfrm>
            <a:off x="1078223" y="2469117"/>
            <a:ext cx="290940" cy="54803"/>
          </a:xfrm>
          <a:custGeom>
            <a:rect b="b" l="l" r="r" t="t"/>
            <a:pathLst>
              <a:path extrusionOk="0" h="3037" w="16123">
                <a:moveTo>
                  <a:pt x="3977" y="1"/>
                </a:moveTo>
                <a:cubicBezTo>
                  <a:pt x="3543" y="1"/>
                  <a:pt x="3061" y="121"/>
                  <a:pt x="2917" y="266"/>
                </a:cubicBezTo>
                <a:lnTo>
                  <a:pt x="170" y="2748"/>
                </a:lnTo>
                <a:cubicBezTo>
                  <a:pt x="1" y="2916"/>
                  <a:pt x="242" y="3037"/>
                  <a:pt x="676" y="3037"/>
                </a:cubicBezTo>
                <a:lnTo>
                  <a:pt x="12676" y="3037"/>
                </a:lnTo>
                <a:cubicBezTo>
                  <a:pt x="13110" y="3037"/>
                  <a:pt x="13568" y="2916"/>
                  <a:pt x="13712" y="2772"/>
                </a:cubicBezTo>
                <a:lnTo>
                  <a:pt x="16002" y="266"/>
                </a:lnTo>
                <a:cubicBezTo>
                  <a:pt x="16122" y="121"/>
                  <a:pt x="15881" y="1"/>
                  <a:pt x="1547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4"/>
          <p:cNvSpPr/>
          <p:nvPr/>
        </p:nvSpPr>
        <p:spPr>
          <a:xfrm>
            <a:off x="1009526" y="2531733"/>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4"/>
          <p:cNvSpPr/>
          <p:nvPr/>
        </p:nvSpPr>
        <p:spPr>
          <a:xfrm>
            <a:off x="451624" y="2830532"/>
            <a:ext cx="5542200" cy="2213700"/>
          </a:xfrm>
          <a:prstGeom prst="rect">
            <a:avLst/>
          </a:prstGeom>
          <a:solidFill>
            <a:srgbClr val="2B2B2B">
              <a:alpha val="8313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4"/>
          <p:cNvSpPr/>
          <p:nvPr/>
        </p:nvSpPr>
        <p:spPr>
          <a:xfrm>
            <a:off x="264750" y="2684450"/>
            <a:ext cx="5542200" cy="2213700"/>
          </a:xfrm>
          <a:prstGeom prst="rect">
            <a:avLst/>
          </a:pr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4"/>
          <p:cNvSpPr txBox="1"/>
          <p:nvPr/>
        </p:nvSpPr>
        <p:spPr>
          <a:xfrm>
            <a:off x="269575" y="2684450"/>
            <a:ext cx="5652600" cy="22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D55FDE"/>
                </a:solidFill>
                <a:latin typeface="Courier New"/>
                <a:ea typeface="Courier New"/>
                <a:cs typeface="Courier New"/>
                <a:sym typeface="Courier New"/>
              </a:rPr>
              <a:t>val </a:t>
            </a:r>
            <a:r>
              <a:rPr lang="en" sz="1100">
                <a:solidFill>
                  <a:srgbClr val="BBBBBB"/>
                </a:solidFill>
                <a:latin typeface="Courier New"/>
                <a:ea typeface="Courier New"/>
                <a:cs typeface="Courier New"/>
                <a:sym typeface="Courier New"/>
              </a:rPr>
              <a:t>arrayOfMovies: </a:t>
            </a:r>
            <a:r>
              <a:rPr lang="en" sz="1100">
                <a:solidFill>
                  <a:srgbClr val="E5C07B"/>
                </a:solidFill>
                <a:latin typeface="Courier New"/>
                <a:ea typeface="Courier New"/>
                <a:cs typeface="Courier New"/>
                <a:sym typeface="Courier New"/>
              </a:rPr>
              <a:t>Array</a:t>
            </a:r>
            <a:r>
              <a:rPr lang="en" sz="1100">
                <a:solidFill>
                  <a:srgbClr val="E8BA36"/>
                </a:solidFill>
                <a:latin typeface="Courier New"/>
                <a:ea typeface="Courier New"/>
                <a:cs typeface="Courier New"/>
                <a:sym typeface="Courier New"/>
              </a:rPr>
              <a:t>&lt;</a:t>
            </a:r>
            <a:r>
              <a:rPr lang="en" sz="1100">
                <a:solidFill>
                  <a:srgbClr val="E5C07B"/>
                </a:solidFill>
                <a:latin typeface="Courier New"/>
                <a:ea typeface="Courier New"/>
                <a:cs typeface="Courier New"/>
                <a:sym typeface="Courier New"/>
              </a:rPr>
              <a:t>Movie</a:t>
            </a:r>
            <a:r>
              <a:rPr lang="en" sz="1100">
                <a:solidFill>
                  <a:srgbClr val="E8BA36"/>
                </a:solidFill>
                <a:latin typeface="Courier New"/>
                <a:ea typeface="Courier New"/>
                <a:cs typeface="Courier New"/>
                <a:sym typeface="Courier New"/>
              </a:rPr>
              <a:t>&gt; </a:t>
            </a:r>
            <a:r>
              <a:rPr lang="en" sz="1100">
                <a:solidFill>
                  <a:srgbClr val="BBBBBB"/>
                </a:solidFill>
                <a:latin typeface="Courier New"/>
                <a:ea typeface="Courier New"/>
                <a:cs typeface="Courier New"/>
                <a:sym typeface="Courier New"/>
              </a:rPr>
              <a:t>= </a:t>
            </a:r>
            <a:r>
              <a:rPr lang="en" sz="1100">
                <a:solidFill>
                  <a:srgbClr val="61AFEF"/>
                </a:solidFill>
                <a:latin typeface="Courier New"/>
                <a:ea typeface="Courier New"/>
                <a:cs typeface="Courier New"/>
                <a:sym typeface="Courier New"/>
              </a:rPr>
              <a:t>arrayOf</a:t>
            </a: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   </a:t>
            </a:r>
            <a:r>
              <a:rPr lang="en" sz="1100">
                <a:solidFill>
                  <a:srgbClr val="61AFEF"/>
                </a:solidFill>
                <a:latin typeface="Courier New"/>
                <a:ea typeface="Courier New"/>
                <a:cs typeface="Courier New"/>
                <a:sym typeface="Courier New"/>
              </a:rPr>
              <a:t>Movie</a:t>
            </a:r>
            <a:r>
              <a:rPr lang="en" sz="1100">
                <a:solidFill>
                  <a:srgbClr val="54A857"/>
                </a:solidFill>
                <a:latin typeface="Courier New"/>
                <a:ea typeface="Courier New"/>
                <a:cs typeface="Courier New"/>
                <a:sym typeface="Courier New"/>
              </a:rPr>
              <a:t>(</a:t>
            </a:r>
            <a:r>
              <a:rPr lang="en" sz="1100">
                <a:solidFill>
                  <a:srgbClr val="89CA78"/>
                </a:solidFill>
                <a:latin typeface="Courier New"/>
                <a:ea typeface="Courier New"/>
                <a:cs typeface="Courier New"/>
                <a:sym typeface="Courier New"/>
              </a:rPr>
              <a:t>"Star wars"</a:t>
            </a:r>
            <a:r>
              <a:rPr lang="en" sz="1100">
                <a:solidFill>
                  <a:srgbClr val="54A857"/>
                </a:solidFill>
                <a:latin typeface="Courier New"/>
                <a:ea typeface="Courier New"/>
                <a:cs typeface="Courier New"/>
                <a:sym typeface="Courier New"/>
              </a:rPr>
              <a:t>)</a:t>
            </a:r>
            <a:r>
              <a:rPr lang="en" sz="1100">
                <a:solidFill>
                  <a:srgbClr val="BBBBBB"/>
                </a:solidFill>
                <a:latin typeface="Courier New"/>
                <a:ea typeface="Courier New"/>
                <a:cs typeface="Courier New"/>
                <a:sym typeface="Courier New"/>
              </a:rPr>
              <a:t>,</a:t>
            </a:r>
            <a:endParaRPr sz="11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BBBBBB"/>
                </a:solidFill>
                <a:latin typeface="Courier New"/>
                <a:ea typeface="Courier New"/>
                <a:cs typeface="Courier New"/>
                <a:sym typeface="Courier New"/>
              </a:rPr>
              <a:t>   </a:t>
            </a:r>
            <a:r>
              <a:rPr lang="en" sz="1100">
                <a:solidFill>
                  <a:srgbClr val="61AFEF"/>
                </a:solidFill>
                <a:latin typeface="Courier New"/>
                <a:ea typeface="Courier New"/>
                <a:cs typeface="Courier New"/>
                <a:sym typeface="Courier New"/>
              </a:rPr>
              <a:t>Movie</a:t>
            </a:r>
            <a:r>
              <a:rPr lang="en" sz="1100">
                <a:solidFill>
                  <a:srgbClr val="54A857"/>
                </a:solidFill>
                <a:latin typeface="Courier New"/>
                <a:ea typeface="Courier New"/>
                <a:cs typeface="Courier New"/>
                <a:sym typeface="Courier New"/>
              </a:rPr>
              <a:t>(</a:t>
            </a:r>
            <a:r>
              <a:rPr lang="en" sz="1100">
                <a:solidFill>
                  <a:srgbClr val="89CA78"/>
                </a:solidFill>
                <a:latin typeface="Courier New"/>
                <a:ea typeface="Courier New"/>
                <a:cs typeface="Courier New"/>
                <a:sym typeface="Courier New"/>
              </a:rPr>
              <a:t>"Back to the Future"</a:t>
            </a:r>
            <a:r>
              <a:rPr lang="en" sz="1100">
                <a:solidFill>
                  <a:srgbClr val="54A857"/>
                </a:solidFill>
                <a:latin typeface="Courier New"/>
                <a:ea typeface="Courier New"/>
                <a:cs typeface="Courier New"/>
                <a:sym typeface="Courier New"/>
              </a:rPr>
              <a:t>)</a:t>
            </a:r>
            <a:endParaRPr sz="11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latin typeface="Courier New"/>
                <a:ea typeface="Courier New"/>
                <a:cs typeface="Courier New"/>
                <a:sym typeface="Courier New"/>
              </a:rPr>
              <a:t>)</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latin typeface="Courier New"/>
              <a:ea typeface="Courier New"/>
              <a:cs typeface="Courier New"/>
              <a:sym typeface="Courier New"/>
            </a:endParaRPr>
          </a:p>
          <a:p>
            <a:pPr indent="0" lvl="0" marL="0" rtl="0" algn="l">
              <a:spcBef>
                <a:spcPts val="0"/>
              </a:spcBef>
              <a:spcAft>
                <a:spcPts val="0"/>
              </a:spcAft>
              <a:buNone/>
            </a:pPr>
            <a:r>
              <a:rPr i="1" lang="en" sz="1100">
                <a:solidFill>
                  <a:srgbClr val="BBBBBB"/>
                </a:solidFill>
                <a:highlight>
                  <a:srgbClr val="282C34"/>
                </a:highlight>
                <a:latin typeface="Courier New"/>
                <a:ea typeface="Courier New"/>
                <a:cs typeface="Courier New"/>
                <a:sym typeface="Courier New"/>
              </a:rPr>
              <a:t>binding</a:t>
            </a:r>
            <a:r>
              <a:rPr lang="en" sz="1100">
                <a:solidFill>
                  <a:srgbClr val="BBBBBB"/>
                </a:solidFill>
                <a:highlight>
                  <a:srgbClr val="282C34"/>
                </a:highlight>
                <a:latin typeface="Courier New"/>
                <a:ea typeface="Courier New"/>
                <a:cs typeface="Courier New"/>
                <a:sym typeface="Courier New"/>
              </a:rPr>
              <a:t>.</a:t>
            </a:r>
            <a:r>
              <a:rPr lang="en" sz="1100">
                <a:solidFill>
                  <a:srgbClr val="EF596F"/>
                </a:solidFill>
                <a:highlight>
                  <a:srgbClr val="282C34"/>
                </a:highlight>
                <a:latin typeface="Courier New"/>
                <a:ea typeface="Courier New"/>
                <a:cs typeface="Courier New"/>
                <a:sym typeface="Courier New"/>
              </a:rPr>
              <a:t>btnCreateUser</a:t>
            </a:r>
            <a:r>
              <a:rPr lang="en" sz="1100">
                <a:solidFill>
                  <a:srgbClr val="BBBBBB"/>
                </a:solidFill>
                <a:highlight>
                  <a:srgbClr val="282C34"/>
                </a:highlight>
                <a:latin typeface="Courier New"/>
                <a:ea typeface="Courier New"/>
                <a:cs typeface="Courier New"/>
                <a:sym typeface="Courier New"/>
              </a:rPr>
              <a:t>.</a:t>
            </a:r>
            <a:r>
              <a:rPr lang="en" sz="1100">
                <a:solidFill>
                  <a:srgbClr val="61AFEF"/>
                </a:solidFill>
                <a:highlight>
                  <a:srgbClr val="282C34"/>
                </a:highlight>
                <a:latin typeface="Courier New"/>
                <a:ea typeface="Courier New"/>
                <a:cs typeface="Courier New"/>
                <a:sym typeface="Courier New"/>
              </a:rPr>
              <a:t>setOnClickListener </a:t>
            </a:r>
            <a:r>
              <a:rPr lang="en" sz="1100">
                <a:solidFill>
                  <a:srgbClr val="359FF4"/>
                </a:solidFill>
                <a:highlight>
                  <a:srgbClr val="282C34"/>
                </a:highlight>
                <a:latin typeface="Courier New"/>
                <a:ea typeface="Courier New"/>
                <a:cs typeface="Courier New"/>
                <a:sym typeface="Courier New"/>
              </a:rPr>
              <a:t>{</a:t>
            </a:r>
            <a:endParaRPr sz="1100">
              <a:solidFill>
                <a:srgbClr val="359FF4"/>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highlight>
                  <a:srgbClr val="282C34"/>
                </a:highlight>
                <a:latin typeface="Courier New"/>
                <a:ea typeface="Courier New"/>
                <a:cs typeface="Courier New"/>
                <a:sym typeface="Courier New"/>
              </a:rPr>
              <a:t>   </a:t>
            </a:r>
            <a:r>
              <a:rPr lang="en" sz="1100">
                <a:solidFill>
                  <a:srgbClr val="EF596F"/>
                </a:solidFill>
                <a:highlight>
                  <a:srgbClr val="282C34"/>
                </a:highlight>
                <a:latin typeface="Courier New"/>
                <a:ea typeface="Courier New"/>
                <a:cs typeface="Courier New"/>
                <a:sym typeface="Courier New"/>
              </a:rPr>
              <a:t>userRepository</a:t>
            </a:r>
            <a:r>
              <a:rPr lang="en" sz="1100">
                <a:solidFill>
                  <a:srgbClr val="BBBBBB"/>
                </a:solidFill>
                <a:highlight>
                  <a:srgbClr val="282C34"/>
                </a:highlight>
                <a:latin typeface="Courier New"/>
                <a:ea typeface="Courier New"/>
                <a:cs typeface="Courier New"/>
                <a:sym typeface="Courier New"/>
              </a:rPr>
              <a:t>.</a:t>
            </a:r>
            <a:r>
              <a:rPr lang="en" sz="1100">
                <a:solidFill>
                  <a:srgbClr val="61AFEF"/>
                </a:solidFill>
                <a:highlight>
                  <a:srgbClr val="282C34"/>
                </a:highlight>
                <a:latin typeface="Courier New"/>
                <a:ea typeface="Courier New"/>
                <a:cs typeface="Courier New"/>
                <a:sym typeface="Courier New"/>
              </a:rPr>
              <a:t>performDatabaseOperation</a:t>
            </a:r>
            <a:r>
              <a:rPr lang="en" sz="1100">
                <a:solidFill>
                  <a:srgbClr val="E8BA36"/>
                </a:solidFill>
                <a:highlight>
                  <a:srgbClr val="282C34"/>
                </a:highlight>
                <a:latin typeface="Courier New"/>
                <a:ea typeface="Courier New"/>
                <a:cs typeface="Courier New"/>
                <a:sym typeface="Courier New"/>
              </a:rPr>
              <a:t>(</a:t>
            </a:r>
            <a:r>
              <a:rPr lang="en" sz="1100">
                <a:solidFill>
                  <a:srgbClr val="E5C07B"/>
                </a:solidFill>
                <a:highlight>
                  <a:srgbClr val="282C34"/>
                </a:highlight>
                <a:latin typeface="Courier New"/>
                <a:ea typeface="Courier New"/>
                <a:cs typeface="Courier New"/>
                <a:sym typeface="Courier New"/>
              </a:rPr>
              <a:t>Dispatchers</a:t>
            </a:r>
            <a:r>
              <a:rPr lang="en" sz="1100">
                <a:solidFill>
                  <a:srgbClr val="BBBBBB"/>
                </a:solidFill>
                <a:highlight>
                  <a:srgbClr val="282C34"/>
                </a:highlight>
                <a:latin typeface="Courier New"/>
                <a:ea typeface="Courier New"/>
                <a:cs typeface="Courier New"/>
                <a:sym typeface="Courier New"/>
              </a:rPr>
              <a:t>.</a:t>
            </a:r>
            <a:r>
              <a:rPr lang="en" sz="1100">
                <a:solidFill>
                  <a:srgbClr val="EF596F"/>
                </a:solidFill>
                <a:highlight>
                  <a:srgbClr val="282C34"/>
                </a:highlight>
                <a:latin typeface="Courier New"/>
                <a:ea typeface="Courier New"/>
                <a:cs typeface="Courier New"/>
                <a:sym typeface="Courier New"/>
              </a:rPr>
              <a:t>IO</a:t>
            </a:r>
            <a:r>
              <a:rPr lang="en" sz="1100">
                <a:solidFill>
                  <a:srgbClr val="E8BA36"/>
                </a:solidFill>
                <a:highlight>
                  <a:srgbClr val="282C34"/>
                </a:highlight>
                <a:latin typeface="Courier New"/>
                <a:ea typeface="Courier New"/>
                <a:cs typeface="Courier New"/>
                <a:sym typeface="Courier New"/>
              </a:rPr>
              <a:t>) </a:t>
            </a:r>
            <a:r>
              <a:rPr lang="en" sz="1100">
                <a:solidFill>
                  <a:srgbClr val="5060BB"/>
                </a:solidFill>
                <a:highlight>
                  <a:srgbClr val="282C34"/>
                </a:highlight>
                <a:latin typeface="Courier New"/>
                <a:ea typeface="Courier New"/>
                <a:cs typeface="Courier New"/>
                <a:sym typeface="Courier New"/>
              </a:rPr>
              <a:t>{</a:t>
            </a:r>
            <a:endParaRPr sz="1100">
              <a:solidFill>
                <a:srgbClr val="5060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5060BB"/>
                </a:solidFill>
                <a:highlight>
                  <a:srgbClr val="282C34"/>
                </a:highlight>
                <a:latin typeface="Courier New"/>
                <a:ea typeface="Courier New"/>
                <a:cs typeface="Courier New"/>
                <a:sym typeface="Courier New"/>
              </a:rPr>
              <a:t>       </a:t>
            </a:r>
            <a:r>
              <a:rPr lang="en" sz="1100">
                <a:solidFill>
                  <a:srgbClr val="E5C07B"/>
                </a:solidFill>
                <a:highlight>
                  <a:srgbClr val="282C34"/>
                </a:highlight>
                <a:latin typeface="Courier New"/>
                <a:ea typeface="Courier New"/>
                <a:cs typeface="Courier New"/>
                <a:sym typeface="Courier New"/>
              </a:rPr>
              <a:t>db</a:t>
            </a:r>
            <a:r>
              <a:rPr lang="en" sz="1100">
                <a:solidFill>
                  <a:srgbClr val="BBBBBB"/>
                </a:solidFill>
                <a:highlight>
                  <a:srgbClr val="282C34"/>
                </a:highlight>
                <a:latin typeface="Courier New"/>
                <a:ea typeface="Courier New"/>
                <a:cs typeface="Courier New"/>
                <a:sym typeface="Courier New"/>
              </a:rPr>
              <a:t>.</a:t>
            </a:r>
            <a:r>
              <a:rPr lang="en" sz="1100">
                <a:solidFill>
                  <a:srgbClr val="61AFEF"/>
                </a:solidFill>
                <a:highlight>
                  <a:srgbClr val="282C34"/>
                </a:highlight>
                <a:latin typeface="Courier New"/>
                <a:ea typeface="Courier New"/>
                <a:cs typeface="Courier New"/>
                <a:sym typeface="Courier New"/>
              </a:rPr>
              <a:t>userDao</a:t>
            </a:r>
            <a:r>
              <a:rPr lang="en" sz="1100">
                <a:solidFill>
                  <a:srgbClr val="E8BA36"/>
                </a:solidFill>
                <a:highlight>
                  <a:srgbClr val="282C34"/>
                </a:highlight>
                <a:latin typeface="Courier New"/>
                <a:ea typeface="Courier New"/>
                <a:cs typeface="Courier New"/>
                <a:sym typeface="Courier New"/>
              </a:rPr>
              <a:t>()</a:t>
            </a:r>
            <a:r>
              <a:rPr lang="en" sz="1100">
                <a:solidFill>
                  <a:srgbClr val="BBBBBB"/>
                </a:solidFill>
                <a:highlight>
                  <a:srgbClr val="282C34"/>
                </a:highlight>
                <a:latin typeface="Courier New"/>
                <a:ea typeface="Courier New"/>
                <a:cs typeface="Courier New"/>
                <a:sym typeface="Courier New"/>
              </a:rPr>
              <a:t>.</a:t>
            </a:r>
            <a:r>
              <a:rPr lang="en" sz="1100">
                <a:solidFill>
                  <a:srgbClr val="61AFEF"/>
                </a:solidFill>
                <a:highlight>
                  <a:srgbClr val="282C34"/>
                </a:highlight>
                <a:latin typeface="Courier New"/>
                <a:ea typeface="Courier New"/>
                <a:cs typeface="Courier New"/>
                <a:sym typeface="Courier New"/>
              </a:rPr>
              <a:t>insertUser</a:t>
            </a:r>
            <a:r>
              <a:rPr lang="en" sz="1100">
                <a:solidFill>
                  <a:srgbClr val="E8BA36"/>
                </a:solidFill>
                <a:highlight>
                  <a:srgbClr val="282C34"/>
                </a:highlight>
                <a:latin typeface="Courier New"/>
                <a:ea typeface="Courier New"/>
                <a:cs typeface="Courier New"/>
                <a:sym typeface="Courier New"/>
              </a:rPr>
              <a:t>(</a:t>
            </a:r>
            <a:r>
              <a:rPr lang="en" sz="1100">
                <a:solidFill>
                  <a:srgbClr val="61AFEF"/>
                </a:solidFill>
                <a:highlight>
                  <a:srgbClr val="282C34"/>
                </a:highlight>
                <a:latin typeface="Courier New"/>
                <a:ea typeface="Courier New"/>
                <a:cs typeface="Courier New"/>
                <a:sym typeface="Courier New"/>
              </a:rPr>
              <a:t>User</a:t>
            </a:r>
            <a:r>
              <a:rPr lang="en" sz="1100">
                <a:solidFill>
                  <a:srgbClr val="54A857"/>
                </a:solidFill>
                <a:highlight>
                  <a:srgbClr val="282C34"/>
                </a:highlight>
                <a:latin typeface="Courier New"/>
                <a:ea typeface="Courier New"/>
                <a:cs typeface="Courier New"/>
                <a:sym typeface="Courier New"/>
              </a:rPr>
              <a:t>(</a:t>
            </a:r>
            <a:r>
              <a:rPr lang="en" sz="1100">
                <a:solidFill>
                  <a:srgbClr val="89CA78"/>
                </a:solidFill>
                <a:highlight>
                  <a:srgbClr val="282C34"/>
                </a:highlight>
                <a:latin typeface="Courier New"/>
                <a:ea typeface="Courier New"/>
                <a:cs typeface="Courier New"/>
                <a:sym typeface="Courier New"/>
              </a:rPr>
              <a:t>"Benny"</a:t>
            </a:r>
            <a:r>
              <a:rPr lang="en" sz="1100">
                <a:solidFill>
                  <a:srgbClr val="BBBBBB"/>
                </a:solidFill>
                <a:highlight>
                  <a:srgbClr val="282C34"/>
                </a:highlight>
                <a:latin typeface="Courier New"/>
                <a:ea typeface="Courier New"/>
                <a:cs typeface="Courier New"/>
                <a:sym typeface="Courier New"/>
              </a:rPr>
              <a:t>, </a:t>
            </a:r>
            <a:r>
              <a:rPr lang="en" sz="1100">
                <a:solidFill>
                  <a:srgbClr val="D19A66"/>
                </a:solidFill>
                <a:highlight>
                  <a:srgbClr val="282C34"/>
                </a:highlight>
                <a:latin typeface="Courier New"/>
                <a:ea typeface="Courier New"/>
                <a:cs typeface="Courier New"/>
                <a:sym typeface="Courier New"/>
              </a:rPr>
              <a:t>15</a:t>
            </a:r>
            <a:r>
              <a:rPr lang="en" sz="1100">
                <a:solidFill>
                  <a:srgbClr val="BBBBBB"/>
                </a:solidFill>
                <a:highlight>
                  <a:srgbClr val="282C34"/>
                </a:highlight>
                <a:latin typeface="Courier New"/>
                <a:ea typeface="Courier New"/>
                <a:cs typeface="Courier New"/>
                <a:sym typeface="Courier New"/>
              </a:rPr>
              <a:t>, </a:t>
            </a:r>
            <a:r>
              <a:rPr lang="en" sz="1100">
                <a:solidFill>
                  <a:srgbClr val="E5C07B"/>
                </a:solidFill>
                <a:highlight>
                  <a:srgbClr val="282C34"/>
                </a:highlight>
                <a:latin typeface="Courier New"/>
                <a:ea typeface="Courier New"/>
                <a:cs typeface="Courier New"/>
                <a:sym typeface="Courier New"/>
              </a:rPr>
              <a:t>arrayOfMovies</a:t>
            </a:r>
            <a:r>
              <a:rPr lang="en" sz="1100">
                <a:solidFill>
                  <a:srgbClr val="54A857"/>
                </a:solidFill>
                <a:highlight>
                  <a:srgbClr val="282C34"/>
                </a:highlight>
                <a:latin typeface="Courier New"/>
                <a:ea typeface="Courier New"/>
                <a:cs typeface="Courier New"/>
                <a:sym typeface="Courier New"/>
              </a:rPr>
              <a:t>)</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highlight>
                  <a:srgbClr val="282C34"/>
                </a:highlight>
                <a:latin typeface="Courier New"/>
                <a:ea typeface="Courier New"/>
                <a:cs typeface="Courier New"/>
                <a:sym typeface="Courier New"/>
              </a:rPr>
              <a:t>   </a:t>
            </a:r>
            <a:r>
              <a:rPr lang="en" sz="1100">
                <a:solidFill>
                  <a:srgbClr val="5060BB"/>
                </a:solidFill>
                <a:highlight>
                  <a:srgbClr val="282C34"/>
                </a:highlight>
                <a:latin typeface="Courier New"/>
                <a:ea typeface="Courier New"/>
                <a:cs typeface="Courier New"/>
                <a:sym typeface="Courier New"/>
              </a:rPr>
              <a:t>}</a:t>
            </a:r>
            <a:endParaRPr sz="1100">
              <a:solidFill>
                <a:srgbClr val="5060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59FF4"/>
                </a:solidFill>
                <a:highlight>
                  <a:srgbClr val="282C34"/>
                </a:highlight>
                <a:latin typeface="Courier New"/>
                <a:ea typeface="Courier New"/>
                <a:cs typeface="Courier New"/>
                <a:sym typeface="Courier New"/>
              </a:rPr>
              <a:t>}</a:t>
            </a:r>
            <a:endParaRPr sz="1100">
              <a:solidFill>
                <a:srgbClr val="359FF4"/>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EF596F"/>
              </a:solidFill>
              <a:latin typeface="Courier New"/>
              <a:ea typeface="Courier New"/>
              <a:cs typeface="Courier New"/>
              <a:sym typeface="Courier New"/>
            </a:endParaRPr>
          </a:p>
          <a:p>
            <a:pPr indent="0" lvl="0" marL="0" rtl="0" algn="l">
              <a:spcBef>
                <a:spcPts val="0"/>
              </a:spcBef>
              <a:spcAft>
                <a:spcPts val="0"/>
              </a:spcAft>
              <a:buNone/>
            </a:pPr>
            <a:r>
              <a:t/>
            </a:r>
            <a:endParaRPr i="1" sz="1100">
              <a:solidFill>
                <a:srgbClr val="E5C07B"/>
              </a:solidFill>
              <a:latin typeface="Courier New"/>
              <a:ea typeface="Courier New"/>
              <a:cs typeface="Courier New"/>
              <a:sym typeface="Courier New"/>
            </a:endParaRPr>
          </a:p>
        </p:txBody>
      </p:sp>
      <p:pic>
        <p:nvPicPr>
          <p:cNvPr id="1151" name="Google Shape;1151;p84"/>
          <p:cNvPicPr preferRelativeResize="0"/>
          <p:nvPr/>
        </p:nvPicPr>
        <p:blipFill rotWithShape="1">
          <a:blip r:embed="rId3">
            <a:alphaModFix/>
          </a:blip>
          <a:srcRect b="-1804" l="0" r="0" t="80041"/>
          <a:stretch/>
        </p:blipFill>
        <p:spPr>
          <a:xfrm>
            <a:off x="269575" y="2015425"/>
            <a:ext cx="3773025" cy="604525"/>
          </a:xfrm>
          <a:prstGeom prst="rect">
            <a:avLst/>
          </a:prstGeom>
          <a:noFill/>
          <a:ln>
            <a:noFill/>
          </a:ln>
        </p:spPr>
      </p:pic>
      <p:cxnSp>
        <p:nvCxnSpPr>
          <p:cNvPr id="1152" name="Google Shape;1152;p84"/>
          <p:cNvCxnSpPr/>
          <p:nvPr/>
        </p:nvCxnSpPr>
        <p:spPr>
          <a:xfrm flipH="1" rot="10800000">
            <a:off x="427550" y="2428800"/>
            <a:ext cx="420000" cy="10200"/>
          </a:xfrm>
          <a:prstGeom prst="straightConnector1">
            <a:avLst/>
          </a:prstGeom>
          <a:noFill/>
          <a:ln cap="flat" cmpd="sng" w="9525">
            <a:solidFill>
              <a:schemeClr val="dk2"/>
            </a:solidFill>
            <a:prstDash val="solid"/>
            <a:round/>
            <a:headEnd len="med" w="med" type="none"/>
            <a:tailEnd len="med" w="med" type="triangle"/>
          </a:ln>
        </p:spPr>
      </p:cxnSp>
      <p:pic>
        <p:nvPicPr>
          <p:cNvPr id="1153" name="Google Shape;1153;p84"/>
          <p:cNvPicPr preferRelativeResize="0"/>
          <p:nvPr/>
        </p:nvPicPr>
        <p:blipFill>
          <a:blip r:embed="rId4">
            <a:alphaModFix/>
          </a:blip>
          <a:stretch>
            <a:fillRect/>
          </a:stretch>
        </p:blipFill>
        <p:spPr>
          <a:xfrm>
            <a:off x="152400" y="4662950"/>
            <a:ext cx="6304880" cy="23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85"/>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Uppgifter</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Eget Arbete</a:t>
            </a:r>
            <a:endParaRPr/>
          </a:p>
        </p:txBody>
      </p:sp>
      <p:sp>
        <p:nvSpPr>
          <p:cNvPr id="1159" name="Google Shape;1159;p85"/>
          <p:cNvSpPr txBox="1"/>
          <p:nvPr>
            <p:ph idx="2" type="title"/>
          </p:nvPr>
        </p:nvSpPr>
        <p:spPr>
          <a:xfrm>
            <a:off x="454800" y="1672325"/>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86"/>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Uppgifter</a:t>
            </a:r>
            <a:endParaRPr/>
          </a:p>
        </p:txBody>
      </p:sp>
      <p:sp>
        <p:nvSpPr>
          <p:cNvPr id="1165" name="Google Shape;1165;p86"/>
          <p:cNvSpPr/>
          <p:nvPr/>
        </p:nvSpPr>
        <p:spPr>
          <a:xfrm>
            <a:off x="1552364" y="3201501"/>
            <a:ext cx="206128" cy="54803"/>
          </a:xfrm>
          <a:custGeom>
            <a:rect b="b" l="l" r="r" t="t"/>
            <a:pathLst>
              <a:path extrusionOk="0" h="3037" w="11423">
                <a:moveTo>
                  <a:pt x="3928" y="1"/>
                </a:moveTo>
                <a:cubicBezTo>
                  <a:pt x="3519" y="1"/>
                  <a:pt x="3061" y="121"/>
                  <a:pt x="2916" y="266"/>
                </a:cubicBezTo>
                <a:lnTo>
                  <a:pt x="169" y="2748"/>
                </a:lnTo>
                <a:cubicBezTo>
                  <a:pt x="0" y="2916"/>
                  <a:pt x="217" y="3013"/>
                  <a:pt x="627" y="3013"/>
                </a:cubicBezTo>
                <a:lnTo>
                  <a:pt x="7808" y="3037"/>
                </a:lnTo>
                <a:cubicBezTo>
                  <a:pt x="8242" y="3037"/>
                  <a:pt x="8700" y="2916"/>
                  <a:pt x="8844" y="2772"/>
                </a:cubicBezTo>
                <a:lnTo>
                  <a:pt x="11278" y="266"/>
                </a:lnTo>
                <a:cubicBezTo>
                  <a:pt x="11423" y="121"/>
                  <a:pt x="11206" y="1"/>
                  <a:pt x="1079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6"/>
          <p:cNvSpPr/>
          <p:nvPr/>
        </p:nvSpPr>
        <p:spPr>
          <a:xfrm>
            <a:off x="1735863" y="3201501"/>
            <a:ext cx="198315" cy="54803"/>
          </a:xfrm>
          <a:custGeom>
            <a:rect b="b" l="l" r="r" t="t"/>
            <a:pathLst>
              <a:path extrusionOk="0" h="3037" w="10990">
                <a:moveTo>
                  <a:pt x="3495" y="1"/>
                </a:moveTo>
                <a:cubicBezTo>
                  <a:pt x="3085" y="1"/>
                  <a:pt x="2651" y="121"/>
                  <a:pt x="2507" y="266"/>
                </a:cubicBezTo>
                <a:lnTo>
                  <a:pt x="121" y="2772"/>
                </a:lnTo>
                <a:cubicBezTo>
                  <a:pt x="1" y="2916"/>
                  <a:pt x="217" y="3037"/>
                  <a:pt x="651" y="3037"/>
                </a:cubicBezTo>
                <a:lnTo>
                  <a:pt x="7832" y="3037"/>
                </a:lnTo>
                <a:cubicBezTo>
                  <a:pt x="8242" y="3037"/>
                  <a:pt x="8676" y="2916"/>
                  <a:pt x="8796" y="2772"/>
                </a:cubicBezTo>
                <a:lnTo>
                  <a:pt x="10869" y="266"/>
                </a:lnTo>
                <a:cubicBezTo>
                  <a:pt x="10989" y="121"/>
                  <a:pt x="10772" y="1"/>
                  <a:pt x="1036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6"/>
          <p:cNvSpPr/>
          <p:nvPr/>
        </p:nvSpPr>
        <p:spPr>
          <a:xfrm>
            <a:off x="1918930" y="3201501"/>
            <a:ext cx="191349" cy="54803"/>
          </a:xfrm>
          <a:custGeom>
            <a:rect b="b" l="l" r="r" t="t"/>
            <a:pathLst>
              <a:path extrusionOk="0" h="3037" w="10604">
                <a:moveTo>
                  <a:pt x="3085" y="1"/>
                </a:moveTo>
                <a:cubicBezTo>
                  <a:pt x="2675" y="1"/>
                  <a:pt x="2242" y="121"/>
                  <a:pt x="2121" y="266"/>
                </a:cubicBezTo>
                <a:lnTo>
                  <a:pt x="121" y="2772"/>
                </a:lnTo>
                <a:cubicBezTo>
                  <a:pt x="1" y="2916"/>
                  <a:pt x="242" y="3037"/>
                  <a:pt x="675" y="3037"/>
                </a:cubicBezTo>
                <a:lnTo>
                  <a:pt x="7856" y="3037"/>
                </a:lnTo>
                <a:cubicBezTo>
                  <a:pt x="8266" y="3037"/>
                  <a:pt x="8700" y="2916"/>
                  <a:pt x="8796" y="2772"/>
                </a:cubicBezTo>
                <a:lnTo>
                  <a:pt x="10507" y="290"/>
                </a:lnTo>
                <a:cubicBezTo>
                  <a:pt x="10604" y="121"/>
                  <a:pt x="10339" y="1"/>
                  <a:pt x="995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6"/>
          <p:cNvSpPr/>
          <p:nvPr/>
        </p:nvSpPr>
        <p:spPr>
          <a:xfrm>
            <a:off x="2102430" y="3201934"/>
            <a:ext cx="183536" cy="54803"/>
          </a:xfrm>
          <a:custGeom>
            <a:rect b="b" l="l" r="r" t="t"/>
            <a:pathLst>
              <a:path extrusionOk="0" h="3037" w="10171">
                <a:moveTo>
                  <a:pt x="2627" y="1"/>
                </a:moveTo>
                <a:cubicBezTo>
                  <a:pt x="2242" y="1"/>
                  <a:pt x="1832" y="97"/>
                  <a:pt x="1736" y="266"/>
                </a:cubicBezTo>
                <a:lnTo>
                  <a:pt x="97" y="2748"/>
                </a:lnTo>
                <a:cubicBezTo>
                  <a:pt x="1" y="2917"/>
                  <a:pt x="242" y="3013"/>
                  <a:pt x="676" y="3013"/>
                </a:cubicBezTo>
                <a:lnTo>
                  <a:pt x="7857" y="3037"/>
                </a:lnTo>
                <a:cubicBezTo>
                  <a:pt x="8266" y="3037"/>
                  <a:pt x="8676" y="2917"/>
                  <a:pt x="8772" y="2772"/>
                </a:cubicBezTo>
                <a:lnTo>
                  <a:pt x="10098" y="266"/>
                </a:lnTo>
                <a:cubicBezTo>
                  <a:pt x="10170" y="121"/>
                  <a:pt x="9905" y="1"/>
                  <a:pt x="9519"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6"/>
          <p:cNvSpPr/>
          <p:nvPr/>
        </p:nvSpPr>
        <p:spPr>
          <a:xfrm>
            <a:off x="2285496" y="3201934"/>
            <a:ext cx="176570" cy="54803"/>
          </a:xfrm>
          <a:custGeom>
            <a:rect b="b" l="l" r="r" t="t"/>
            <a:pathLst>
              <a:path extrusionOk="0" h="3037" w="9785">
                <a:moveTo>
                  <a:pt x="2218" y="1"/>
                </a:moveTo>
                <a:cubicBezTo>
                  <a:pt x="1832" y="1"/>
                  <a:pt x="1423" y="121"/>
                  <a:pt x="1350" y="266"/>
                </a:cubicBezTo>
                <a:lnTo>
                  <a:pt x="73" y="2772"/>
                </a:lnTo>
                <a:cubicBezTo>
                  <a:pt x="1" y="2917"/>
                  <a:pt x="290" y="3037"/>
                  <a:pt x="700" y="3037"/>
                </a:cubicBezTo>
                <a:lnTo>
                  <a:pt x="7881" y="3037"/>
                </a:lnTo>
                <a:cubicBezTo>
                  <a:pt x="8315" y="3037"/>
                  <a:pt x="8700" y="2917"/>
                  <a:pt x="8748" y="2772"/>
                </a:cubicBezTo>
                <a:lnTo>
                  <a:pt x="9712" y="266"/>
                </a:lnTo>
                <a:cubicBezTo>
                  <a:pt x="9785" y="121"/>
                  <a:pt x="9495" y="1"/>
                  <a:pt x="908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6"/>
          <p:cNvSpPr/>
          <p:nvPr/>
        </p:nvSpPr>
        <p:spPr>
          <a:xfrm>
            <a:off x="2469447" y="3201934"/>
            <a:ext cx="169172" cy="54803"/>
          </a:xfrm>
          <a:custGeom>
            <a:rect b="b" l="l" r="r" t="t"/>
            <a:pathLst>
              <a:path extrusionOk="0" h="3037" w="9375">
                <a:moveTo>
                  <a:pt x="1808" y="1"/>
                </a:moveTo>
                <a:cubicBezTo>
                  <a:pt x="1398" y="1"/>
                  <a:pt x="1036" y="121"/>
                  <a:pt x="964" y="266"/>
                </a:cubicBezTo>
                <a:lnTo>
                  <a:pt x="48" y="2772"/>
                </a:lnTo>
                <a:cubicBezTo>
                  <a:pt x="0" y="2917"/>
                  <a:pt x="314" y="3037"/>
                  <a:pt x="723" y="3037"/>
                </a:cubicBezTo>
                <a:lnTo>
                  <a:pt x="7904" y="3037"/>
                </a:lnTo>
                <a:cubicBezTo>
                  <a:pt x="8338" y="3037"/>
                  <a:pt x="8700" y="2917"/>
                  <a:pt x="8724" y="2772"/>
                </a:cubicBezTo>
                <a:lnTo>
                  <a:pt x="9350" y="266"/>
                </a:lnTo>
                <a:cubicBezTo>
                  <a:pt x="9374" y="121"/>
                  <a:pt x="9085" y="1"/>
                  <a:pt x="8675"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6"/>
          <p:cNvSpPr/>
          <p:nvPr/>
        </p:nvSpPr>
        <p:spPr>
          <a:xfrm>
            <a:off x="2652946" y="3201934"/>
            <a:ext cx="161773" cy="55254"/>
          </a:xfrm>
          <a:custGeom>
            <a:rect b="b" l="l" r="r" t="t"/>
            <a:pathLst>
              <a:path extrusionOk="0" h="3062" w="8965">
                <a:moveTo>
                  <a:pt x="1374" y="1"/>
                </a:moveTo>
                <a:cubicBezTo>
                  <a:pt x="964" y="1"/>
                  <a:pt x="603" y="121"/>
                  <a:pt x="579" y="290"/>
                </a:cubicBezTo>
                <a:lnTo>
                  <a:pt x="25" y="2772"/>
                </a:lnTo>
                <a:cubicBezTo>
                  <a:pt x="0" y="2917"/>
                  <a:pt x="314" y="3037"/>
                  <a:pt x="723" y="3037"/>
                </a:cubicBezTo>
                <a:lnTo>
                  <a:pt x="7905" y="3061"/>
                </a:lnTo>
                <a:cubicBezTo>
                  <a:pt x="8338" y="3061"/>
                  <a:pt x="8676" y="2941"/>
                  <a:pt x="8700" y="2796"/>
                </a:cubicBezTo>
                <a:lnTo>
                  <a:pt x="8941" y="290"/>
                </a:lnTo>
                <a:cubicBezTo>
                  <a:pt x="8965" y="145"/>
                  <a:pt x="8627" y="25"/>
                  <a:pt x="8242" y="25"/>
                </a:cubicBezTo>
                <a:lnTo>
                  <a:pt x="1374"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6"/>
          <p:cNvSpPr/>
          <p:nvPr/>
        </p:nvSpPr>
        <p:spPr>
          <a:xfrm>
            <a:off x="2836013" y="3202367"/>
            <a:ext cx="156992" cy="54821"/>
          </a:xfrm>
          <a:custGeom>
            <a:rect b="b" l="l" r="r" t="t"/>
            <a:pathLst>
              <a:path extrusionOk="0" h="3038" w="8700">
                <a:moveTo>
                  <a:pt x="940" y="1"/>
                </a:moveTo>
                <a:cubicBezTo>
                  <a:pt x="555" y="1"/>
                  <a:pt x="217" y="121"/>
                  <a:pt x="193" y="266"/>
                </a:cubicBezTo>
                <a:lnTo>
                  <a:pt x="25" y="2772"/>
                </a:lnTo>
                <a:cubicBezTo>
                  <a:pt x="1" y="2917"/>
                  <a:pt x="338" y="3037"/>
                  <a:pt x="772" y="3037"/>
                </a:cubicBezTo>
                <a:lnTo>
                  <a:pt x="7953" y="3037"/>
                </a:lnTo>
                <a:cubicBezTo>
                  <a:pt x="8362" y="3037"/>
                  <a:pt x="8700" y="2917"/>
                  <a:pt x="8700" y="2772"/>
                </a:cubicBezTo>
                <a:lnTo>
                  <a:pt x="8555" y="266"/>
                </a:lnTo>
                <a:cubicBezTo>
                  <a:pt x="8555" y="121"/>
                  <a:pt x="8218" y="1"/>
                  <a:pt x="7808"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6"/>
          <p:cNvSpPr/>
          <p:nvPr/>
        </p:nvSpPr>
        <p:spPr>
          <a:xfrm>
            <a:off x="3015597" y="3202367"/>
            <a:ext cx="160474" cy="54821"/>
          </a:xfrm>
          <a:custGeom>
            <a:rect b="b" l="l" r="r" t="t"/>
            <a:pathLst>
              <a:path extrusionOk="0" h="3038" w="8893">
                <a:moveTo>
                  <a:pt x="724" y="1"/>
                </a:moveTo>
                <a:cubicBezTo>
                  <a:pt x="338" y="1"/>
                  <a:pt x="1" y="121"/>
                  <a:pt x="25" y="266"/>
                </a:cubicBezTo>
                <a:lnTo>
                  <a:pt x="194" y="2772"/>
                </a:lnTo>
                <a:cubicBezTo>
                  <a:pt x="218" y="2917"/>
                  <a:pt x="555" y="3037"/>
                  <a:pt x="989" y="3037"/>
                </a:cubicBezTo>
                <a:lnTo>
                  <a:pt x="8170" y="3037"/>
                </a:lnTo>
                <a:cubicBezTo>
                  <a:pt x="8580" y="3037"/>
                  <a:pt x="8893" y="2917"/>
                  <a:pt x="8869" y="2772"/>
                </a:cubicBezTo>
                <a:lnTo>
                  <a:pt x="8387" y="266"/>
                </a:lnTo>
                <a:cubicBezTo>
                  <a:pt x="8363" y="121"/>
                  <a:pt x="8001" y="1"/>
                  <a:pt x="759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6"/>
          <p:cNvSpPr/>
          <p:nvPr/>
        </p:nvSpPr>
        <p:spPr>
          <a:xfrm>
            <a:off x="3191716" y="3202367"/>
            <a:ext cx="167873" cy="55254"/>
          </a:xfrm>
          <a:custGeom>
            <a:rect b="b" l="l" r="r" t="t"/>
            <a:pathLst>
              <a:path extrusionOk="0" h="3062" w="9303">
                <a:moveTo>
                  <a:pt x="699" y="1"/>
                </a:moveTo>
                <a:cubicBezTo>
                  <a:pt x="290" y="1"/>
                  <a:pt x="0" y="121"/>
                  <a:pt x="25" y="266"/>
                </a:cubicBezTo>
                <a:lnTo>
                  <a:pt x="579" y="2772"/>
                </a:lnTo>
                <a:cubicBezTo>
                  <a:pt x="603" y="2917"/>
                  <a:pt x="964" y="3037"/>
                  <a:pt x="1398" y="3037"/>
                </a:cubicBezTo>
                <a:lnTo>
                  <a:pt x="8579" y="3061"/>
                </a:lnTo>
                <a:cubicBezTo>
                  <a:pt x="8989" y="3061"/>
                  <a:pt x="9302" y="2941"/>
                  <a:pt x="9254" y="2796"/>
                </a:cubicBezTo>
                <a:lnTo>
                  <a:pt x="8386" y="290"/>
                </a:lnTo>
                <a:cubicBezTo>
                  <a:pt x="8338" y="145"/>
                  <a:pt x="7977" y="25"/>
                  <a:pt x="7567" y="25"/>
                </a:cubicBezTo>
                <a:lnTo>
                  <a:pt x="699"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6"/>
          <p:cNvSpPr/>
          <p:nvPr/>
        </p:nvSpPr>
        <p:spPr>
          <a:xfrm>
            <a:off x="3727869" y="3202800"/>
            <a:ext cx="190483" cy="55254"/>
          </a:xfrm>
          <a:custGeom>
            <a:rect b="b" l="l" r="r" t="t"/>
            <a:pathLst>
              <a:path extrusionOk="0" h="3062" w="10556">
                <a:moveTo>
                  <a:pt x="652" y="1"/>
                </a:moveTo>
                <a:cubicBezTo>
                  <a:pt x="242" y="1"/>
                  <a:pt x="1" y="121"/>
                  <a:pt x="97" y="266"/>
                </a:cubicBezTo>
                <a:lnTo>
                  <a:pt x="1760" y="2772"/>
                </a:lnTo>
                <a:cubicBezTo>
                  <a:pt x="1856" y="2917"/>
                  <a:pt x="2266" y="3037"/>
                  <a:pt x="2700" y="3037"/>
                </a:cubicBezTo>
                <a:lnTo>
                  <a:pt x="9881" y="3061"/>
                </a:lnTo>
                <a:cubicBezTo>
                  <a:pt x="10291" y="3061"/>
                  <a:pt x="10556" y="2941"/>
                  <a:pt x="10435" y="2796"/>
                </a:cubicBezTo>
                <a:lnTo>
                  <a:pt x="8459" y="290"/>
                </a:lnTo>
                <a:cubicBezTo>
                  <a:pt x="8339" y="145"/>
                  <a:pt x="7929" y="25"/>
                  <a:pt x="7519" y="25"/>
                </a:cubicBezTo>
                <a:lnTo>
                  <a:pt x="652"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6"/>
          <p:cNvSpPr/>
          <p:nvPr/>
        </p:nvSpPr>
        <p:spPr>
          <a:xfrm>
            <a:off x="3903555" y="3203251"/>
            <a:ext cx="197863" cy="54803"/>
          </a:xfrm>
          <a:custGeom>
            <a:rect b="b" l="l" r="r" t="t"/>
            <a:pathLst>
              <a:path extrusionOk="0" h="3037" w="10965">
                <a:moveTo>
                  <a:pt x="651" y="0"/>
                </a:moveTo>
                <a:cubicBezTo>
                  <a:pt x="241" y="0"/>
                  <a:pt x="0" y="120"/>
                  <a:pt x="121" y="265"/>
                </a:cubicBezTo>
                <a:lnTo>
                  <a:pt x="2145" y="2771"/>
                </a:lnTo>
                <a:cubicBezTo>
                  <a:pt x="2266" y="2916"/>
                  <a:pt x="2723" y="3036"/>
                  <a:pt x="3133" y="3036"/>
                </a:cubicBezTo>
                <a:lnTo>
                  <a:pt x="10314" y="3036"/>
                </a:lnTo>
                <a:cubicBezTo>
                  <a:pt x="10748" y="3036"/>
                  <a:pt x="10965" y="2916"/>
                  <a:pt x="10820" y="2771"/>
                </a:cubicBezTo>
                <a:lnTo>
                  <a:pt x="8483" y="265"/>
                </a:lnTo>
                <a:cubicBezTo>
                  <a:pt x="8362" y="120"/>
                  <a:pt x="7928" y="0"/>
                  <a:pt x="7519"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6"/>
          <p:cNvSpPr/>
          <p:nvPr/>
        </p:nvSpPr>
        <p:spPr>
          <a:xfrm>
            <a:off x="4079656" y="3203251"/>
            <a:ext cx="205262" cy="54803"/>
          </a:xfrm>
          <a:custGeom>
            <a:rect b="b" l="l" r="r" t="t"/>
            <a:pathLst>
              <a:path extrusionOk="0" h="3037" w="11375">
                <a:moveTo>
                  <a:pt x="627" y="0"/>
                </a:moveTo>
                <a:cubicBezTo>
                  <a:pt x="218" y="0"/>
                  <a:pt x="1" y="120"/>
                  <a:pt x="145" y="265"/>
                </a:cubicBezTo>
                <a:lnTo>
                  <a:pt x="2531" y="2771"/>
                </a:lnTo>
                <a:cubicBezTo>
                  <a:pt x="2676" y="2916"/>
                  <a:pt x="3134" y="3036"/>
                  <a:pt x="3543" y="3036"/>
                </a:cubicBezTo>
                <a:lnTo>
                  <a:pt x="10724" y="3036"/>
                </a:lnTo>
                <a:cubicBezTo>
                  <a:pt x="11158" y="3036"/>
                  <a:pt x="11375" y="2916"/>
                  <a:pt x="11206" y="2771"/>
                </a:cubicBezTo>
                <a:lnTo>
                  <a:pt x="8507" y="265"/>
                </a:lnTo>
                <a:cubicBezTo>
                  <a:pt x="8339" y="120"/>
                  <a:pt x="7881" y="0"/>
                  <a:pt x="7495"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6"/>
          <p:cNvSpPr/>
          <p:nvPr/>
        </p:nvSpPr>
        <p:spPr>
          <a:xfrm>
            <a:off x="1483648" y="3264117"/>
            <a:ext cx="290940" cy="54803"/>
          </a:xfrm>
          <a:custGeom>
            <a:rect b="b" l="l" r="r" t="t"/>
            <a:pathLst>
              <a:path extrusionOk="0" h="3037" w="16123">
                <a:moveTo>
                  <a:pt x="3977" y="1"/>
                </a:moveTo>
                <a:cubicBezTo>
                  <a:pt x="3543" y="1"/>
                  <a:pt x="3061" y="121"/>
                  <a:pt x="2917" y="266"/>
                </a:cubicBezTo>
                <a:lnTo>
                  <a:pt x="170" y="2748"/>
                </a:lnTo>
                <a:cubicBezTo>
                  <a:pt x="1" y="2916"/>
                  <a:pt x="242" y="3037"/>
                  <a:pt x="676" y="3037"/>
                </a:cubicBezTo>
                <a:lnTo>
                  <a:pt x="12676" y="3037"/>
                </a:lnTo>
                <a:cubicBezTo>
                  <a:pt x="13110" y="3037"/>
                  <a:pt x="13568" y="2916"/>
                  <a:pt x="13712" y="2772"/>
                </a:cubicBezTo>
                <a:lnTo>
                  <a:pt x="16002" y="266"/>
                </a:lnTo>
                <a:cubicBezTo>
                  <a:pt x="16122" y="121"/>
                  <a:pt x="15881" y="1"/>
                  <a:pt x="1547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6"/>
          <p:cNvSpPr/>
          <p:nvPr/>
        </p:nvSpPr>
        <p:spPr>
          <a:xfrm>
            <a:off x="1754558" y="3264117"/>
            <a:ext cx="203530" cy="54803"/>
          </a:xfrm>
          <a:custGeom>
            <a:rect b="b" l="l" r="r" t="t"/>
            <a:pathLst>
              <a:path extrusionOk="0" h="3037" w="11279">
                <a:moveTo>
                  <a:pt x="3374" y="1"/>
                </a:moveTo>
                <a:cubicBezTo>
                  <a:pt x="2941" y="1"/>
                  <a:pt x="2483" y="121"/>
                  <a:pt x="2362" y="266"/>
                </a:cubicBezTo>
                <a:lnTo>
                  <a:pt x="121" y="2772"/>
                </a:lnTo>
                <a:cubicBezTo>
                  <a:pt x="1" y="2916"/>
                  <a:pt x="242" y="3037"/>
                  <a:pt x="700" y="3037"/>
                </a:cubicBezTo>
                <a:lnTo>
                  <a:pt x="8242" y="3037"/>
                </a:lnTo>
                <a:cubicBezTo>
                  <a:pt x="8676" y="3037"/>
                  <a:pt x="9134" y="2916"/>
                  <a:pt x="9230" y="2772"/>
                </a:cubicBezTo>
                <a:lnTo>
                  <a:pt x="11158" y="266"/>
                </a:lnTo>
                <a:cubicBezTo>
                  <a:pt x="11278" y="121"/>
                  <a:pt x="11013" y="1"/>
                  <a:pt x="10580"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6"/>
          <p:cNvSpPr/>
          <p:nvPr/>
        </p:nvSpPr>
        <p:spPr>
          <a:xfrm>
            <a:off x="1946755" y="3264117"/>
            <a:ext cx="196131" cy="55254"/>
          </a:xfrm>
          <a:custGeom>
            <a:rect b="b" l="l" r="r" t="t"/>
            <a:pathLst>
              <a:path extrusionOk="0" h="3062" w="10869">
                <a:moveTo>
                  <a:pt x="2941" y="1"/>
                </a:moveTo>
                <a:cubicBezTo>
                  <a:pt x="2531" y="1"/>
                  <a:pt x="2097" y="121"/>
                  <a:pt x="1977" y="266"/>
                </a:cubicBezTo>
                <a:lnTo>
                  <a:pt x="121" y="2772"/>
                </a:lnTo>
                <a:cubicBezTo>
                  <a:pt x="1" y="2916"/>
                  <a:pt x="290" y="3037"/>
                  <a:pt x="724" y="3037"/>
                </a:cubicBezTo>
                <a:lnTo>
                  <a:pt x="8266" y="3061"/>
                </a:lnTo>
                <a:cubicBezTo>
                  <a:pt x="8700" y="3061"/>
                  <a:pt x="9134" y="2941"/>
                  <a:pt x="9230" y="2796"/>
                </a:cubicBezTo>
                <a:lnTo>
                  <a:pt x="10773" y="290"/>
                </a:lnTo>
                <a:cubicBezTo>
                  <a:pt x="10869" y="145"/>
                  <a:pt x="10604" y="25"/>
                  <a:pt x="10170" y="25"/>
                </a:cubicBezTo>
                <a:lnTo>
                  <a:pt x="2941"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6"/>
          <p:cNvSpPr/>
          <p:nvPr/>
        </p:nvSpPr>
        <p:spPr>
          <a:xfrm>
            <a:off x="2139404" y="3264550"/>
            <a:ext cx="188733" cy="54821"/>
          </a:xfrm>
          <a:custGeom>
            <a:rect b="b" l="l" r="r" t="t"/>
            <a:pathLst>
              <a:path extrusionOk="0" h="3038" w="10459">
                <a:moveTo>
                  <a:pt x="2506" y="1"/>
                </a:moveTo>
                <a:cubicBezTo>
                  <a:pt x="2097" y="1"/>
                  <a:pt x="1663" y="121"/>
                  <a:pt x="1591" y="266"/>
                </a:cubicBezTo>
                <a:lnTo>
                  <a:pt x="97" y="2772"/>
                </a:lnTo>
                <a:cubicBezTo>
                  <a:pt x="0" y="2917"/>
                  <a:pt x="289" y="3037"/>
                  <a:pt x="723" y="3037"/>
                </a:cubicBezTo>
                <a:lnTo>
                  <a:pt x="8266" y="3037"/>
                </a:lnTo>
                <a:cubicBezTo>
                  <a:pt x="8699" y="3037"/>
                  <a:pt x="9133" y="2917"/>
                  <a:pt x="9205" y="2772"/>
                </a:cubicBezTo>
                <a:lnTo>
                  <a:pt x="10386" y="266"/>
                </a:lnTo>
                <a:cubicBezTo>
                  <a:pt x="10459" y="121"/>
                  <a:pt x="10169" y="1"/>
                  <a:pt x="973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6"/>
          <p:cNvSpPr/>
          <p:nvPr/>
        </p:nvSpPr>
        <p:spPr>
          <a:xfrm>
            <a:off x="2332467" y="3264550"/>
            <a:ext cx="181352" cy="54821"/>
          </a:xfrm>
          <a:custGeom>
            <a:rect b="b" l="l" r="r" t="t"/>
            <a:pathLst>
              <a:path extrusionOk="0" h="3038" w="10050">
                <a:moveTo>
                  <a:pt x="2097" y="1"/>
                </a:moveTo>
                <a:cubicBezTo>
                  <a:pt x="1663" y="1"/>
                  <a:pt x="1278" y="121"/>
                  <a:pt x="1205" y="266"/>
                </a:cubicBezTo>
                <a:lnTo>
                  <a:pt x="73" y="2772"/>
                </a:lnTo>
                <a:cubicBezTo>
                  <a:pt x="0" y="2917"/>
                  <a:pt x="314" y="3037"/>
                  <a:pt x="748" y="3037"/>
                </a:cubicBezTo>
                <a:lnTo>
                  <a:pt x="8290" y="3037"/>
                </a:lnTo>
                <a:cubicBezTo>
                  <a:pt x="8748" y="3037"/>
                  <a:pt x="9134" y="2917"/>
                  <a:pt x="9182" y="2772"/>
                </a:cubicBezTo>
                <a:lnTo>
                  <a:pt x="10001" y="266"/>
                </a:lnTo>
                <a:cubicBezTo>
                  <a:pt x="10049" y="121"/>
                  <a:pt x="9736" y="1"/>
                  <a:pt x="932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6"/>
          <p:cNvSpPr/>
          <p:nvPr/>
        </p:nvSpPr>
        <p:spPr>
          <a:xfrm>
            <a:off x="2525098" y="3264550"/>
            <a:ext cx="173954" cy="55254"/>
          </a:xfrm>
          <a:custGeom>
            <a:rect b="b" l="l" r="r" t="t"/>
            <a:pathLst>
              <a:path extrusionOk="0" h="3062" w="9640">
                <a:moveTo>
                  <a:pt x="1664" y="1"/>
                </a:moveTo>
                <a:cubicBezTo>
                  <a:pt x="1230" y="1"/>
                  <a:pt x="844" y="121"/>
                  <a:pt x="796" y="266"/>
                </a:cubicBezTo>
                <a:lnTo>
                  <a:pt x="49" y="2772"/>
                </a:lnTo>
                <a:cubicBezTo>
                  <a:pt x="1" y="2917"/>
                  <a:pt x="314" y="3037"/>
                  <a:pt x="772" y="3037"/>
                </a:cubicBezTo>
                <a:lnTo>
                  <a:pt x="8290" y="3061"/>
                </a:lnTo>
                <a:cubicBezTo>
                  <a:pt x="8748" y="3061"/>
                  <a:pt x="9134" y="2941"/>
                  <a:pt x="9158" y="2796"/>
                </a:cubicBezTo>
                <a:lnTo>
                  <a:pt x="9616" y="290"/>
                </a:lnTo>
                <a:cubicBezTo>
                  <a:pt x="9640" y="145"/>
                  <a:pt x="9302" y="25"/>
                  <a:pt x="8893" y="25"/>
                </a:cubicBezTo>
                <a:lnTo>
                  <a:pt x="1664"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6"/>
          <p:cNvSpPr/>
          <p:nvPr/>
        </p:nvSpPr>
        <p:spPr>
          <a:xfrm>
            <a:off x="2717295" y="3264983"/>
            <a:ext cx="166573" cy="54821"/>
          </a:xfrm>
          <a:custGeom>
            <a:rect b="b" l="l" r="r" t="t"/>
            <a:pathLst>
              <a:path extrusionOk="0" h="3038" w="9231">
                <a:moveTo>
                  <a:pt x="1254" y="1"/>
                </a:moveTo>
                <a:cubicBezTo>
                  <a:pt x="820" y="1"/>
                  <a:pt x="459" y="121"/>
                  <a:pt x="435" y="266"/>
                </a:cubicBezTo>
                <a:lnTo>
                  <a:pt x="25" y="2772"/>
                </a:lnTo>
                <a:cubicBezTo>
                  <a:pt x="1" y="2917"/>
                  <a:pt x="338" y="3037"/>
                  <a:pt x="796" y="3037"/>
                </a:cubicBezTo>
                <a:lnTo>
                  <a:pt x="8339" y="3037"/>
                </a:lnTo>
                <a:cubicBezTo>
                  <a:pt x="8772" y="3037"/>
                  <a:pt x="9134" y="2917"/>
                  <a:pt x="9134" y="2772"/>
                </a:cubicBezTo>
                <a:lnTo>
                  <a:pt x="9230" y="266"/>
                </a:lnTo>
                <a:cubicBezTo>
                  <a:pt x="9230" y="121"/>
                  <a:pt x="8893" y="1"/>
                  <a:pt x="848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6"/>
          <p:cNvSpPr/>
          <p:nvPr/>
        </p:nvSpPr>
        <p:spPr>
          <a:xfrm>
            <a:off x="2909943" y="3264983"/>
            <a:ext cx="164823" cy="54821"/>
          </a:xfrm>
          <a:custGeom>
            <a:rect b="b" l="l" r="r" t="t"/>
            <a:pathLst>
              <a:path extrusionOk="0" h="3038" w="9134">
                <a:moveTo>
                  <a:pt x="795" y="1"/>
                </a:moveTo>
                <a:cubicBezTo>
                  <a:pt x="386" y="1"/>
                  <a:pt x="48" y="121"/>
                  <a:pt x="24" y="266"/>
                </a:cubicBezTo>
                <a:lnTo>
                  <a:pt x="0" y="2772"/>
                </a:lnTo>
                <a:cubicBezTo>
                  <a:pt x="0" y="2917"/>
                  <a:pt x="362" y="3037"/>
                  <a:pt x="795" y="3037"/>
                </a:cubicBezTo>
                <a:lnTo>
                  <a:pt x="8338" y="3037"/>
                </a:lnTo>
                <a:cubicBezTo>
                  <a:pt x="8772" y="3037"/>
                  <a:pt x="9133" y="2917"/>
                  <a:pt x="9109" y="2772"/>
                </a:cubicBezTo>
                <a:lnTo>
                  <a:pt x="8820" y="266"/>
                </a:lnTo>
                <a:cubicBezTo>
                  <a:pt x="8820" y="121"/>
                  <a:pt x="8458" y="1"/>
                  <a:pt x="8025"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6"/>
          <p:cNvSpPr/>
          <p:nvPr/>
        </p:nvSpPr>
        <p:spPr>
          <a:xfrm>
            <a:off x="3095608" y="3264983"/>
            <a:ext cx="171355" cy="55254"/>
          </a:xfrm>
          <a:custGeom>
            <a:rect b="b" l="l" r="r" t="t"/>
            <a:pathLst>
              <a:path extrusionOk="0" h="3062" w="9496">
                <a:moveTo>
                  <a:pt x="748" y="1"/>
                </a:moveTo>
                <a:cubicBezTo>
                  <a:pt x="338" y="1"/>
                  <a:pt x="1" y="121"/>
                  <a:pt x="25" y="266"/>
                </a:cubicBezTo>
                <a:lnTo>
                  <a:pt x="362" y="2772"/>
                </a:lnTo>
                <a:cubicBezTo>
                  <a:pt x="362" y="2917"/>
                  <a:pt x="748" y="3037"/>
                  <a:pt x="1182" y="3037"/>
                </a:cubicBezTo>
                <a:lnTo>
                  <a:pt x="8724" y="3061"/>
                </a:lnTo>
                <a:cubicBezTo>
                  <a:pt x="9182" y="3061"/>
                  <a:pt x="9495" y="2941"/>
                  <a:pt x="9471" y="2796"/>
                </a:cubicBezTo>
                <a:lnTo>
                  <a:pt x="8821" y="290"/>
                </a:lnTo>
                <a:cubicBezTo>
                  <a:pt x="8772" y="145"/>
                  <a:pt x="8411" y="25"/>
                  <a:pt x="7977" y="25"/>
                </a:cubicBezTo>
                <a:lnTo>
                  <a:pt x="748"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6"/>
          <p:cNvSpPr/>
          <p:nvPr/>
        </p:nvSpPr>
        <p:spPr>
          <a:xfrm>
            <a:off x="3659605" y="3265416"/>
            <a:ext cx="193966" cy="55254"/>
          </a:xfrm>
          <a:custGeom>
            <a:rect b="b" l="l" r="r" t="t"/>
            <a:pathLst>
              <a:path extrusionOk="0" h="3062" w="10749">
                <a:moveTo>
                  <a:pt x="699" y="1"/>
                </a:moveTo>
                <a:cubicBezTo>
                  <a:pt x="290" y="1"/>
                  <a:pt x="1" y="121"/>
                  <a:pt x="97" y="266"/>
                </a:cubicBezTo>
                <a:lnTo>
                  <a:pt x="1543" y="2772"/>
                </a:lnTo>
                <a:cubicBezTo>
                  <a:pt x="1615" y="2941"/>
                  <a:pt x="2049" y="3037"/>
                  <a:pt x="2483" y="3037"/>
                </a:cubicBezTo>
                <a:lnTo>
                  <a:pt x="10025" y="3061"/>
                </a:lnTo>
                <a:cubicBezTo>
                  <a:pt x="10483" y="3061"/>
                  <a:pt x="10748" y="2941"/>
                  <a:pt x="10652" y="2796"/>
                </a:cubicBezTo>
                <a:lnTo>
                  <a:pt x="8893" y="290"/>
                </a:lnTo>
                <a:cubicBezTo>
                  <a:pt x="8796" y="146"/>
                  <a:pt x="8362" y="25"/>
                  <a:pt x="7929" y="25"/>
                </a:cubicBezTo>
                <a:lnTo>
                  <a:pt x="699"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6"/>
          <p:cNvSpPr/>
          <p:nvPr/>
        </p:nvSpPr>
        <p:spPr>
          <a:xfrm>
            <a:off x="3844855" y="3265867"/>
            <a:ext cx="200913" cy="54803"/>
          </a:xfrm>
          <a:custGeom>
            <a:rect b="b" l="l" r="r" t="t"/>
            <a:pathLst>
              <a:path extrusionOk="0" h="3037" w="11134">
                <a:moveTo>
                  <a:pt x="675" y="0"/>
                </a:moveTo>
                <a:cubicBezTo>
                  <a:pt x="265" y="0"/>
                  <a:pt x="0" y="121"/>
                  <a:pt x="97" y="265"/>
                </a:cubicBezTo>
                <a:lnTo>
                  <a:pt x="1904" y="2771"/>
                </a:lnTo>
                <a:cubicBezTo>
                  <a:pt x="2024" y="2916"/>
                  <a:pt x="2458" y="3036"/>
                  <a:pt x="2916" y="3036"/>
                </a:cubicBezTo>
                <a:lnTo>
                  <a:pt x="10434" y="3036"/>
                </a:lnTo>
                <a:cubicBezTo>
                  <a:pt x="10892" y="3036"/>
                  <a:pt x="11133" y="2916"/>
                  <a:pt x="11013" y="2771"/>
                </a:cubicBezTo>
                <a:lnTo>
                  <a:pt x="8892" y="265"/>
                </a:lnTo>
                <a:cubicBezTo>
                  <a:pt x="8772" y="121"/>
                  <a:pt x="8338" y="0"/>
                  <a:pt x="790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6"/>
          <p:cNvSpPr/>
          <p:nvPr/>
        </p:nvSpPr>
        <p:spPr>
          <a:xfrm>
            <a:off x="4029654" y="3265867"/>
            <a:ext cx="322681" cy="55236"/>
          </a:xfrm>
          <a:custGeom>
            <a:rect b="b" l="l" r="r" t="t"/>
            <a:pathLst>
              <a:path extrusionOk="0" h="3061" w="17882">
                <a:moveTo>
                  <a:pt x="675" y="0"/>
                </a:moveTo>
                <a:cubicBezTo>
                  <a:pt x="242" y="0"/>
                  <a:pt x="1" y="121"/>
                  <a:pt x="145" y="265"/>
                </a:cubicBezTo>
                <a:lnTo>
                  <a:pt x="2314" y="2771"/>
                </a:lnTo>
                <a:cubicBezTo>
                  <a:pt x="2435" y="2916"/>
                  <a:pt x="2892" y="3036"/>
                  <a:pt x="3350" y="3036"/>
                </a:cubicBezTo>
                <a:lnTo>
                  <a:pt x="17206" y="3060"/>
                </a:lnTo>
                <a:cubicBezTo>
                  <a:pt x="17664" y="3060"/>
                  <a:pt x="17881" y="2940"/>
                  <a:pt x="17737" y="2795"/>
                </a:cubicBezTo>
                <a:lnTo>
                  <a:pt x="15013" y="289"/>
                </a:lnTo>
                <a:cubicBezTo>
                  <a:pt x="14869" y="145"/>
                  <a:pt x="14387" y="24"/>
                  <a:pt x="13977" y="24"/>
                </a:cubicBezTo>
                <a:lnTo>
                  <a:pt x="675"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6"/>
          <p:cNvSpPr/>
          <p:nvPr/>
        </p:nvSpPr>
        <p:spPr>
          <a:xfrm>
            <a:off x="1275373" y="3454149"/>
            <a:ext cx="326145" cy="54803"/>
          </a:xfrm>
          <a:custGeom>
            <a:rect b="b" l="l" r="r" t="t"/>
            <a:pathLst>
              <a:path extrusionOk="0" h="3037" w="18074">
                <a:moveTo>
                  <a:pt x="4073" y="0"/>
                </a:moveTo>
                <a:cubicBezTo>
                  <a:pt x="3591" y="0"/>
                  <a:pt x="3060" y="97"/>
                  <a:pt x="2892" y="265"/>
                </a:cubicBezTo>
                <a:lnTo>
                  <a:pt x="145" y="2747"/>
                </a:lnTo>
                <a:cubicBezTo>
                  <a:pt x="0" y="2892"/>
                  <a:pt x="265" y="3013"/>
                  <a:pt x="771" y="3013"/>
                </a:cubicBezTo>
                <a:lnTo>
                  <a:pt x="14507" y="3037"/>
                </a:lnTo>
                <a:cubicBezTo>
                  <a:pt x="15013" y="3037"/>
                  <a:pt x="15519" y="2916"/>
                  <a:pt x="15664" y="2772"/>
                </a:cubicBezTo>
                <a:lnTo>
                  <a:pt x="17929" y="265"/>
                </a:lnTo>
                <a:cubicBezTo>
                  <a:pt x="18073" y="121"/>
                  <a:pt x="17784" y="0"/>
                  <a:pt x="1730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6"/>
          <p:cNvSpPr/>
          <p:nvPr/>
        </p:nvSpPr>
        <p:spPr>
          <a:xfrm>
            <a:off x="1584971" y="3454149"/>
            <a:ext cx="227439" cy="54803"/>
          </a:xfrm>
          <a:custGeom>
            <a:rect b="b" l="l" r="r" t="t"/>
            <a:pathLst>
              <a:path extrusionOk="0" h="3037" w="12604">
                <a:moveTo>
                  <a:pt x="3495" y="0"/>
                </a:moveTo>
                <a:cubicBezTo>
                  <a:pt x="3013" y="0"/>
                  <a:pt x="2507" y="121"/>
                  <a:pt x="2362" y="265"/>
                </a:cubicBezTo>
                <a:lnTo>
                  <a:pt x="145" y="2772"/>
                </a:lnTo>
                <a:cubicBezTo>
                  <a:pt x="1" y="2916"/>
                  <a:pt x="314" y="3037"/>
                  <a:pt x="820" y="3037"/>
                </a:cubicBezTo>
                <a:lnTo>
                  <a:pt x="9447" y="3037"/>
                </a:lnTo>
                <a:cubicBezTo>
                  <a:pt x="9953" y="3037"/>
                  <a:pt x="10459" y="2916"/>
                  <a:pt x="10579" y="2772"/>
                </a:cubicBezTo>
                <a:lnTo>
                  <a:pt x="12483" y="265"/>
                </a:lnTo>
                <a:cubicBezTo>
                  <a:pt x="12604" y="121"/>
                  <a:pt x="12290" y="0"/>
                  <a:pt x="1180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6"/>
          <p:cNvSpPr/>
          <p:nvPr/>
        </p:nvSpPr>
        <p:spPr>
          <a:xfrm>
            <a:off x="1805445" y="3454149"/>
            <a:ext cx="219608" cy="55236"/>
          </a:xfrm>
          <a:custGeom>
            <a:rect b="b" l="l" r="r" t="t"/>
            <a:pathLst>
              <a:path extrusionOk="0" h="3061" w="12170">
                <a:moveTo>
                  <a:pt x="3061" y="0"/>
                </a:moveTo>
                <a:cubicBezTo>
                  <a:pt x="2554" y="0"/>
                  <a:pt x="2073" y="121"/>
                  <a:pt x="1976" y="265"/>
                </a:cubicBezTo>
                <a:lnTo>
                  <a:pt x="97" y="2772"/>
                </a:lnTo>
                <a:cubicBezTo>
                  <a:pt x="0" y="2916"/>
                  <a:pt x="313" y="3037"/>
                  <a:pt x="819" y="3037"/>
                </a:cubicBezTo>
                <a:lnTo>
                  <a:pt x="9446" y="3061"/>
                </a:lnTo>
                <a:cubicBezTo>
                  <a:pt x="9952" y="3061"/>
                  <a:pt x="10434" y="2940"/>
                  <a:pt x="10531" y="2796"/>
                </a:cubicBezTo>
                <a:lnTo>
                  <a:pt x="12073" y="290"/>
                </a:lnTo>
                <a:cubicBezTo>
                  <a:pt x="12169" y="145"/>
                  <a:pt x="11856" y="24"/>
                  <a:pt x="11350" y="24"/>
                </a:cubicBezTo>
                <a:lnTo>
                  <a:pt x="306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6"/>
          <p:cNvSpPr/>
          <p:nvPr/>
        </p:nvSpPr>
        <p:spPr>
          <a:xfrm>
            <a:off x="2025468" y="3454582"/>
            <a:ext cx="212227" cy="54803"/>
          </a:xfrm>
          <a:custGeom>
            <a:rect b="b" l="l" r="r" t="t"/>
            <a:pathLst>
              <a:path extrusionOk="0" h="3037" w="11761">
                <a:moveTo>
                  <a:pt x="2627" y="0"/>
                </a:moveTo>
                <a:cubicBezTo>
                  <a:pt x="2145" y="0"/>
                  <a:pt x="1687" y="121"/>
                  <a:pt x="1591" y="266"/>
                </a:cubicBezTo>
                <a:lnTo>
                  <a:pt x="97" y="2772"/>
                </a:lnTo>
                <a:cubicBezTo>
                  <a:pt x="1" y="2916"/>
                  <a:pt x="338" y="3037"/>
                  <a:pt x="844" y="3037"/>
                </a:cubicBezTo>
                <a:lnTo>
                  <a:pt x="9471" y="3037"/>
                </a:lnTo>
                <a:cubicBezTo>
                  <a:pt x="9977" y="3037"/>
                  <a:pt x="10435" y="2916"/>
                  <a:pt x="10507" y="2772"/>
                </a:cubicBezTo>
                <a:lnTo>
                  <a:pt x="11712" y="266"/>
                </a:lnTo>
                <a:cubicBezTo>
                  <a:pt x="11760" y="121"/>
                  <a:pt x="11423" y="0"/>
                  <a:pt x="10941"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6"/>
          <p:cNvSpPr/>
          <p:nvPr/>
        </p:nvSpPr>
        <p:spPr>
          <a:xfrm>
            <a:off x="2250290" y="3454582"/>
            <a:ext cx="1193208" cy="55669"/>
          </a:xfrm>
          <a:custGeom>
            <a:rect b="b" l="l" r="r" t="t"/>
            <a:pathLst>
              <a:path extrusionOk="0" h="3085" w="66124">
                <a:moveTo>
                  <a:pt x="2193" y="0"/>
                </a:moveTo>
                <a:cubicBezTo>
                  <a:pt x="1711" y="0"/>
                  <a:pt x="1253" y="121"/>
                  <a:pt x="1181" y="266"/>
                </a:cubicBezTo>
                <a:lnTo>
                  <a:pt x="72" y="2772"/>
                </a:lnTo>
                <a:cubicBezTo>
                  <a:pt x="0" y="2916"/>
                  <a:pt x="362" y="3037"/>
                  <a:pt x="868" y="3037"/>
                </a:cubicBezTo>
                <a:lnTo>
                  <a:pt x="65256" y="3085"/>
                </a:lnTo>
                <a:cubicBezTo>
                  <a:pt x="65763" y="3085"/>
                  <a:pt x="66124" y="2964"/>
                  <a:pt x="66076" y="2820"/>
                </a:cubicBezTo>
                <a:lnTo>
                  <a:pt x="65232" y="314"/>
                </a:lnTo>
                <a:cubicBezTo>
                  <a:pt x="65160" y="169"/>
                  <a:pt x="64726" y="49"/>
                  <a:pt x="64244" y="49"/>
                </a:cubicBezTo>
                <a:lnTo>
                  <a:pt x="2193"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6"/>
          <p:cNvSpPr/>
          <p:nvPr/>
        </p:nvSpPr>
        <p:spPr>
          <a:xfrm>
            <a:off x="3670035" y="3455881"/>
            <a:ext cx="213960" cy="54821"/>
          </a:xfrm>
          <a:custGeom>
            <a:rect b="b" l="l" r="r" t="t"/>
            <a:pathLst>
              <a:path extrusionOk="0" h="3038" w="11857">
                <a:moveTo>
                  <a:pt x="820" y="1"/>
                </a:moveTo>
                <a:cubicBezTo>
                  <a:pt x="338" y="1"/>
                  <a:pt x="1" y="121"/>
                  <a:pt x="73" y="266"/>
                </a:cubicBezTo>
                <a:lnTo>
                  <a:pt x="1350" y="2772"/>
                </a:lnTo>
                <a:cubicBezTo>
                  <a:pt x="1423" y="2917"/>
                  <a:pt x="1905" y="3037"/>
                  <a:pt x="2411" y="3037"/>
                </a:cubicBezTo>
                <a:lnTo>
                  <a:pt x="11038" y="3037"/>
                </a:lnTo>
                <a:cubicBezTo>
                  <a:pt x="11544" y="3037"/>
                  <a:pt x="11857" y="2917"/>
                  <a:pt x="11785" y="2772"/>
                </a:cubicBezTo>
                <a:lnTo>
                  <a:pt x="10194" y="266"/>
                </a:lnTo>
                <a:cubicBezTo>
                  <a:pt x="10098" y="121"/>
                  <a:pt x="9616" y="1"/>
                  <a:pt x="9134"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6"/>
          <p:cNvSpPr/>
          <p:nvPr/>
        </p:nvSpPr>
        <p:spPr>
          <a:xfrm>
            <a:off x="3882677" y="3455881"/>
            <a:ext cx="221791" cy="55254"/>
          </a:xfrm>
          <a:custGeom>
            <a:rect b="b" l="l" r="r" t="t"/>
            <a:pathLst>
              <a:path extrusionOk="0" h="3062" w="12291">
                <a:moveTo>
                  <a:pt x="820" y="1"/>
                </a:moveTo>
                <a:cubicBezTo>
                  <a:pt x="338" y="1"/>
                  <a:pt x="1" y="121"/>
                  <a:pt x="97" y="266"/>
                </a:cubicBezTo>
                <a:lnTo>
                  <a:pt x="1736" y="2772"/>
                </a:lnTo>
                <a:cubicBezTo>
                  <a:pt x="1832" y="2917"/>
                  <a:pt x="2338" y="3037"/>
                  <a:pt x="2844" y="3037"/>
                </a:cubicBezTo>
                <a:lnTo>
                  <a:pt x="11471" y="3061"/>
                </a:lnTo>
                <a:cubicBezTo>
                  <a:pt x="11977" y="3061"/>
                  <a:pt x="12290" y="2941"/>
                  <a:pt x="12170" y="2772"/>
                </a:cubicBezTo>
                <a:lnTo>
                  <a:pt x="10218" y="290"/>
                </a:lnTo>
                <a:cubicBezTo>
                  <a:pt x="10098" y="121"/>
                  <a:pt x="9616" y="1"/>
                  <a:pt x="9134"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6"/>
          <p:cNvSpPr/>
          <p:nvPr/>
        </p:nvSpPr>
        <p:spPr>
          <a:xfrm>
            <a:off x="4095752" y="3456314"/>
            <a:ext cx="228738" cy="54821"/>
          </a:xfrm>
          <a:custGeom>
            <a:rect b="b" l="l" r="r" t="t"/>
            <a:pathLst>
              <a:path extrusionOk="0" h="3038" w="12676">
                <a:moveTo>
                  <a:pt x="796" y="1"/>
                </a:moveTo>
                <a:cubicBezTo>
                  <a:pt x="290" y="1"/>
                  <a:pt x="0" y="97"/>
                  <a:pt x="121" y="266"/>
                </a:cubicBezTo>
                <a:lnTo>
                  <a:pt x="2121" y="2772"/>
                </a:lnTo>
                <a:cubicBezTo>
                  <a:pt x="2242" y="2917"/>
                  <a:pt x="2748" y="3037"/>
                  <a:pt x="3254" y="3037"/>
                </a:cubicBezTo>
                <a:lnTo>
                  <a:pt x="11881" y="3037"/>
                </a:lnTo>
                <a:cubicBezTo>
                  <a:pt x="12387" y="3037"/>
                  <a:pt x="12676" y="2917"/>
                  <a:pt x="12531" y="2772"/>
                </a:cubicBezTo>
                <a:lnTo>
                  <a:pt x="10218" y="266"/>
                </a:lnTo>
                <a:cubicBezTo>
                  <a:pt x="10097" y="121"/>
                  <a:pt x="9591" y="1"/>
                  <a:pt x="9085"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6"/>
          <p:cNvSpPr/>
          <p:nvPr/>
        </p:nvSpPr>
        <p:spPr>
          <a:xfrm>
            <a:off x="4309261" y="3456314"/>
            <a:ext cx="236137" cy="54821"/>
          </a:xfrm>
          <a:custGeom>
            <a:rect b="b" l="l" r="r" t="t"/>
            <a:pathLst>
              <a:path extrusionOk="0" h="3038" w="13086">
                <a:moveTo>
                  <a:pt x="772" y="1"/>
                </a:moveTo>
                <a:cubicBezTo>
                  <a:pt x="266" y="1"/>
                  <a:pt x="0" y="121"/>
                  <a:pt x="121" y="266"/>
                </a:cubicBezTo>
                <a:lnTo>
                  <a:pt x="2507" y="2772"/>
                </a:lnTo>
                <a:cubicBezTo>
                  <a:pt x="2627" y="2917"/>
                  <a:pt x="3157" y="3037"/>
                  <a:pt x="3663" y="3037"/>
                </a:cubicBezTo>
                <a:lnTo>
                  <a:pt x="12290" y="3037"/>
                </a:lnTo>
                <a:cubicBezTo>
                  <a:pt x="12796" y="3037"/>
                  <a:pt x="13085" y="2917"/>
                  <a:pt x="12917" y="2772"/>
                </a:cubicBezTo>
                <a:lnTo>
                  <a:pt x="10242" y="266"/>
                </a:lnTo>
                <a:cubicBezTo>
                  <a:pt x="10073" y="121"/>
                  <a:pt x="9567" y="1"/>
                  <a:pt x="9061"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6"/>
          <p:cNvSpPr/>
          <p:nvPr/>
        </p:nvSpPr>
        <p:spPr>
          <a:xfrm>
            <a:off x="1414951" y="3326733"/>
            <a:ext cx="411805" cy="54821"/>
          </a:xfrm>
          <a:custGeom>
            <a:rect b="b" l="l" r="r" t="t"/>
            <a:pathLst>
              <a:path extrusionOk="0" h="3038" w="22821">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6"/>
          <p:cNvSpPr/>
          <p:nvPr/>
        </p:nvSpPr>
        <p:spPr>
          <a:xfrm>
            <a:off x="1815442" y="3326733"/>
            <a:ext cx="206994" cy="55254"/>
          </a:xfrm>
          <a:custGeom>
            <a:rect b="b" l="l" r="r" t="t"/>
            <a:pathLst>
              <a:path extrusionOk="0" h="3062" w="11471">
                <a:moveTo>
                  <a:pt x="3157" y="1"/>
                </a:moveTo>
                <a:cubicBezTo>
                  <a:pt x="2723" y="1"/>
                  <a:pt x="2266" y="121"/>
                  <a:pt x="2145" y="266"/>
                </a:cubicBezTo>
                <a:lnTo>
                  <a:pt x="121" y="2772"/>
                </a:lnTo>
                <a:cubicBezTo>
                  <a:pt x="0" y="2917"/>
                  <a:pt x="290" y="3037"/>
                  <a:pt x="747" y="3037"/>
                </a:cubicBezTo>
                <a:lnTo>
                  <a:pt x="8651" y="3061"/>
                </a:lnTo>
                <a:cubicBezTo>
                  <a:pt x="9109" y="3061"/>
                  <a:pt x="9567" y="2941"/>
                  <a:pt x="9664" y="2772"/>
                </a:cubicBezTo>
                <a:lnTo>
                  <a:pt x="11374" y="290"/>
                </a:lnTo>
                <a:cubicBezTo>
                  <a:pt x="11471" y="145"/>
                  <a:pt x="11206" y="25"/>
                  <a:pt x="10748" y="25"/>
                </a:cubicBezTo>
                <a:lnTo>
                  <a:pt x="3157"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6"/>
          <p:cNvSpPr/>
          <p:nvPr/>
        </p:nvSpPr>
        <p:spPr>
          <a:xfrm>
            <a:off x="2017203" y="3327166"/>
            <a:ext cx="199614" cy="54821"/>
          </a:xfrm>
          <a:custGeom>
            <a:rect b="b" l="l" r="r" t="t"/>
            <a:pathLst>
              <a:path extrusionOk="0" h="3038" w="11062">
                <a:moveTo>
                  <a:pt x="2724" y="1"/>
                </a:moveTo>
                <a:cubicBezTo>
                  <a:pt x="2290" y="1"/>
                  <a:pt x="1856" y="121"/>
                  <a:pt x="1760" y="266"/>
                </a:cubicBezTo>
                <a:lnTo>
                  <a:pt x="97" y="2772"/>
                </a:lnTo>
                <a:cubicBezTo>
                  <a:pt x="1" y="2917"/>
                  <a:pt x="290" y="3037"/>
                  <a:pt x="772" y="3037"/>
                </a:cubicBezTo>
                <a:lnTo>
                  <a:pt x="8652" y="3037"/>
                </a:lnTo>
                <a:cubicBezTo>
                  <a:pt x="9134" y="3037"/>
                  <a:pt x="9567" y="2917"/>
                  <a:pt x="9640" y="2772"/>
                </a:cubicBezTo>
                <a:lnTo>
                  <a:pt x="10989" y="266"/>
                </a:lnTo>
                <a:cubicBezTo>
                  <a:pt x="11062" y="121"/>
                  <a:pt x="10772" y="1"/>
                  <a:pt x="10314"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6"/>
          <p:cNvSpPr/>
          <p:nvPr/>
        </p:nvSpPr>
        <p:spPr>
          <a:xfrm>
            <a:off x="2219848" y="3327166"/>
            <a:ext cx="191782" cy="54821"/>
          </a:xfrm>
          <a:custGeom>
            <a:rect b="b" l="l" r="r" t="t"/>
            <a:pathLst>
              <a:path extrusionOk="0" h="3038" w="10628">
                <a:moveTo>
                  <a:pt x="2289" y="1"/>
                </a:moveTo>
                <a:cubicBezTo>
                  <a:pt x="1856" y="1"/>
                  <a:pt x="1422" y="121"/>
                  <a:pt x="1350" y="266"/>
                </a:cubicBezTo>
                <a:lnTo>
                  <a:pt x="72" y="2772"/>
                </a:lnTo>
                <a:cubicBezTo>
                  <a:pt x="0" y="2917"/>
                  <a:pt x="313" y="3037"/>
                  <a:pt x="771" y="3037"/>
                </a:cubicBezTo>
                <a:lnTo>
                  <a:pt x="8651" y="3037"/>
                </a:lnTo>
                <a:cubicBezTo>
                  <a:pt x="9133" y="3037"/>
                  <a:pt x="9543" y="2917"/>
                  <a:pt x="9615" y="2772"/>
                </a:cubicBezTo>
                <a:lnTo>
                  <a:pt x="10579" y="266"/>
                </a:lnTo>
                <a:cubicBezTo>
                  <a:pt x="10627" y="121"/>
                  <a:pt x="10314" y="1"/>
                  <a:pt x="9880"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6"/>
          <p:cNvSpPr/>
          <p:nvPr/>
        </p:nvSpPr>
        <p:spPr>
          <a:xfrm>
            <a:off x="2421176" y="3327166"/>
            <a:ext cx="184817" cy="55254"/>
          </a:xfrm>
          <a:custGeom>
            <a:rect b="b" l="l" r="r" t="t"/>
            <a:pathLst>
              <a:path extrusionOk="0" h="3062" w="10242">
                <a:moveTo>
                  <a:pt x="1880" y="1"/>
                </a:moveTo>
                <a:cubicBezTo>
                  <a:pt x="1446" y="1"/>
                  <a:pt x="1037" y="121"/>
                  <a:pt x="964" y="266"/>
                </a:cubicBezTo>
                <a:lnTo>
                  <a:pt x="49" y="2772"/>
                </a:lnTo>
                <a:cubicBezTo>
                  <a:pt x="0" y="2917"/>
                  <a:pt x="338" y="3037"/>
                  <a:pt x="796" y="3037"/>
                </a:cubicBezTo>
                <a:lnTo>
                  <a:pt x="8700" y="3061"/>
                </a:lnTo>
                <a:cubicBezTo>
                  <a:pt x="9158" y="3061"/>
                  <a:pt x="9567" y="2941"/>
                  <a:pt x="9591" y="2796"/>
                </a:cubicBezTo>
                <a:lnTo>
                  <a:pt x="10218" y="290"/>
                </a:lnTo>
                <a:cubicBezTo>
                  <a:pt x="10242" y="145"/>
                  <a:pt x="9905" y="25"/>
                  <a:pt x="9471" y="25"/>
                </a:cubicBezTo>
                <a:lnTo>
                  <a:pt x="1880"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6"/>
          <p:cNvSpPr/>
          <p:nvPr/>
        </p:nvSpPr>
        <p:spPr>
          <a:xfrm>
            <a:off x="2622938" y="3327599"/>
            <a:ext cx="177436" cy="54821"/>
          </a:xfrm>
          <a:custGeom>
            <a:rect b="b" l="l" r="r" t="t"/>
            <a:pathLst>
              <a:path extrusionOk="0" h="3038" w="9833">
                <a:moveTo>
                  <a:pt x="1447" y="1"/>
                </a:moveTo>
                <a:cubicBezTo>
                  <a:pt x="989" y="1"/>
                  <a:pt x="603" y="121"/>
                  <a:pt x="579" y="266"/>
                </a:cubicBezTo>
                <a:lnTo>
                  <a:pt x="25" y="2772"/>
                </a:lnTo>
                <a:cubicBezTo>
                  <a:pt x="1" y="2917"/>
                  <a:pt x="338" y="3037"/>
                  <a:pt x="796" y="3037"/>
                </a:cubicBezTo>
                <a:lnTo>
                  <a:pt x="8700" y="3037"/>
                </a:lnTo>
                <a:cubicBezTo>
                  <a:pt x="9158" y="3037"/>
                  <a:pt x="9543" y="2917"/>
                  <a:pt x="9568" y="2772"/>
                </a:cubicBezTo>
                <a:lnTo>
                  <a:pt x="9808" y="266"/>
                </a:lnTo>
                <a:cubicBezTo>
                  <a:pt x="9833" y="121"/>
                  <a:pt x="9471" y="1"/>
                  <a:pt x="9037"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6"/>
          <p:cNvSpPr/>
          <p:nvPr/>
        </p:nvSpPr>
        <p:spPr>
          <a:xfrm>
            <a:off x="2824266" y="3327599"/>
            <a:ext cx="172655" cy="54821"/>
          </a:xfrm>
          <a:custGeom>
            <a:rect b="b" l="l" r="r" t="t"/>
            <a:pathLst>
              <a:path extrusionOk="0" h="3038" w="9568">
                <a:moveTo>
                  <a:pt x="1037" y="1"/>
                </a:moveTo>
                <a:cubicBezTo>
                  <a:pt x="579" y="1"/>
                  <a:pt x="218" y="121"/>
                  <a:pt x="194" y="266"/>
                </a:cubicBezTo>
                <a:lnTo>
                  <a:pt x="25" y="2772"/>
                </a:lnTo>
                <a:cubicBezTo>
                  <a:pt x="1" y="2917"/>
                  <a:pt x="362" y="3037"/>
                  <a:pt x="844" y="3037"/>
                </a:cubicBezTo>
                <a:lnTo>
                  <a:pt x="8724" y="3037"/>
                </a:lnTo>
                <a:cubicBezTo>
                  <a:pt x="9206" y="3037"/>
                  <a:pt x="9568" y="2917"/>
                  <a:pt x="9568" y="2772"/>
                </a:cubicBezTo>
                <a:lnTo>
                  <a:pt x="9447" y="266"/>
                </a:lnTo>
                <a:cubicBezTo>
                  <a:pt x="9423" y="121"/>
                  <a:pt x="9062" y="1"/>
                  <a:pt x="8628"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6"/>
          <p:cNvSpPr/>
          <p:nvPr/>
        </p:nvSpPr>
        <p:spPr>
          <a:xfrm>
            <a:off x="3022562" y="3327599"/>
            <a:ext cx="176137" cy="55254"/>
          </a:xfrm>
          <a:custGeom>
            <a:rect b="b" l="l" r="r" t="t"/>
            <a:pathLst>
              <a:path extrusionOk="0" h="3062" w="9761">
                <a:moveTo>
                  <a:pt x="796" y="1"/>
                </a:moveTo>
                <a:cubicBezTo>
                  <a:pt x="338" y="1"/>
                  <a:pt x="0" y="121"/>
                  <a:pt x="0" y="266"/>
                </a:cubicBezTo>
                <a:lnTo>
                  <a:pt x="169" y="2772"/>
                </a:lnTo>
                <a:cubicBezTo>
                  <a:pt x="193" y="2917"/>
                  <a:pt x="579" y="3037"/>
                  <a:pt x="1037" y="3037"/>
                </a:cubicBezTo>
                <a:lnTo>
                  <a:pt x="8941" y="3061"/>
                </a:lnTo>
                <a:cubicBezTo>
                  <a:pt x="9399" y="3061"/>
                  <a:pt x="9760" y="2941"/>
                  <a:pt x="9712" y="2796"/>
                </a:cubicBezTo>
                <a:lnTo>
                  <a:pt x="9230" y="290"/>
                </a:lnTo>
                <a:cubicBezTo>
                  <a:pt x="9206" y="146"/>
                  <a:pt x="8820" y="25"/>
                  <a:pt x="8362" y="25"/>
                </a:cubicBezTo>
                <a:lnTo>
                  <a:pt x="796"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6"/>
          <p:cNvSpPr/>
          <p:nvPr/>
        </p:nvSpPr>
        <p:spPr>
          <a:xfrm>
            <a:off x="3216510" y="3328050"/>
            <a:ext cx="183518" cy="54803"/>
          </a:xfrm>
          <a:custGeom>
            <a:rect b="b" l="l" r="r" t="t"/>
            <a:pathLst>
              <a:path extrusionOk="0" h="3037" w="10170">
                <a:moveTo>
                  <a:pt x="795" y="0"/>
                </a:moveTo>
                <a:cubicBezTo>
                  <a:pt x="337" y="0"/>
                  <a:pt x="0" y="121"/>
                  <a:pt x="24" y="265"/>
                </a:cubicBezTo>
                <a:lnTo>
                  <a:pt x="578" y="2771"/>
                </a:lnTo>
                <a:cubicBezTo>
                  <a:pt x="602" y="2916"/>
                  <a:pt x="1012" y="3036"/>
                  <a:pt x="1470" y="3036"/>
                </a:cubicBezTo>
                <a:lnTo>
                  <a:pt x="9374" y="3036"/>
                </a:lnTo>
                <a:cubicBezTo>
                  <a:pt x="9832" y="3036"/>
                  <a:pt x="10169" y="2916"/>
                  <a:pt x="10121" y="2771"/>
                </a:cubicBezTo>
                <a:lnTo>
                  <a:pt x="9278" y="265"/>
                </a:lnTo>
                <a:cubicBezTo>
                  <a:pt x="9205" y="121"/>
                  <a:pt x="8820" y="0"/>
                  <a:pt x="836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6"/>
          <p:cNvSpPr/>
          <p:nvPr/>
        </p:nvSpPr>
        <p:spPr>
          <a:xfrm>
            <a:off x="3604928" y="3328429"/>
            <a:ext cx="198188" cy="54857"/>
          </a:xfrm>
          <a:custGeom>
            <a:rect b="b" l="l" r="r" t="t"/>
            <a:pathLst>
              <a:path extrusionOk="0" h="3040" w="10983">
                <a:moveTo>
                  <a:pt x="632" y="0"/>
                </a:moveTo>
                <a:cubicBezTo>
                  <a:pt x="257" y="0"/>
                  <a:pt x="0" y="114"/>
                  <a:pt x="67" y="268"/>
                </a:cubicBezTo>
                <a:lnTo>
                  <a:pt x="1344" y="2750"/>
                </a:lnTo>
                <a:cubicBezTo>
                  <a:pt x="1416" y="2919"/>
                  <a:pt x="1874" y="3039"/>
                  <a:pt x="2332" y="3039"/>
                </a:cubicBezTo>
                <a:lnTo>
                  <a:pt x="10212" y="3039"/>
                </a:lnTo>
                <a:cubicBezTo>
                  <a:pt x="10694" y="3039"/>
                  <a:pt x="10983" y="2919"/>
                  <a:pt x="10886" y="2774"/>
                </a:cubicBezTo>
                <a:lnTo>
                  <a:pt x="9320" y="268"/>
                </a:lnTo>
                <a:cubicBezTo>
                  <a:pt x="9224" y="124"/>
                  <a:pt x="8790" y="3"/>
                  <a:pt x="8332" y="3"/>
                </a:cubicBezTo>
                <a:lnTo>
                  <a:pt x="741" y="3"/>
                </a:lnTo>
                <a:cubicBezTo>
                  <a:pt x="704" y="1"/>
                  <a:pt x="668" y="0"/>
                  <a:pt x="63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6"/>
          <p:cNvSpPr/>
          <p:nvPr/>
        </p:nvSpPr>
        <p:spPr>
          <a:xfrm>
            <a:off x="3799183" y="3328483"/>
            <a:ext cx="205713" cy="54803"/>
          </a:xfrm>
          <a:custGeom>
            <a:rect b="b" l="l" r="r" t="t"/>
            <a:pathLst>
              <a:path extrusionOk="0" h="3037" w="11400">
                <a:moveTo>
                  <a:pt x="724" y="0"/>
                </a:moveTo>
                <a:cubicBezTo>
                  <a:pt x="290" y="0"/>
                  <a:pt x="1" y="121"/>
                  <a:pt x="97" y="265"/>
                </a:cubicBezTo>
                <a:lnTo>
                  <a:pt x="1736" y="2771"/>
                </a:lnTo>
                <a:cubicBezTo>
                  <a:pt x="1832" y="2916"/>
                  <a:pt x="2290" y="3036"/>
                  <a:pt x="2748" y="3036"/>
                </a:cubicBezTo>
                <a:lnTo>
                  <a:pt x="10652" y="3036"/>
                </a:lnTo>
                <a:cubicBezTo>
                  <a:pt x="11110" y="3036"/>
                  <a:pt x="11399" y="2916"/>
                  <a:pt x="11279" y="2771"/>
                </a:cubicBezTo>
                <a:lnTo>
                  <a:pt x="9327" y="265"/>
                </a:lnTo>
                <a:cubicBezTo>
                  <a:pt x="9206" y="121"/>
                  <a:pt x="8772" y="0"/>
                  <a:pt x="8315"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6"/>
          <p:cNvSpPr/>
          <p:nvPr/>
        </p:nvSpPr>
        <p:spPr>
          <a:xfrm>
            <a:off x="3993564" y="3328483"/>
            <a:ext cx="212660" cy="55236"/>
          </a:xfrm>
          <a:custGeom>
            <a:rect b="b" l="l" r="r" t="t"/>
            <a:pathLst>
              <a:path extrusionOk="0" h="3061" w="11785">
                <a:moveTo>
                  <a:pt x="699" y="0"/>
                </a:moveTo>
                <a:cubicBezTo>
                  <a:pt x="266" y="0"/>
                  <a:pt x="1" y="121"/>
                  <a:pt x="121" y="265"/>
                </a:cubicBezTo>
                <a:lnTo>
                  <a:pt x="2121" y="2771"/>
                </a:lnTo>
                <a:cubicBezTo>
                  <a:pt x="2242" y="2916"/>
                  <a:pt x="2699" y="3036"/>
                  <a:pt x="3157" y="3036"/>
                </a:cubicBezTo>
                <a:lnTo>
                  <a:pt x="11061" y="3061"/>
                </a:lnTo>
                <a:cubicBezTo>
                  <a:pt x="11519" y="3061"/>
                  <a:pt x="11784" y="2940"/>
                  <a:pt x="11664" y="2771"/>
                </a:cubicBezTo>
                <a:lnTo>
                  <a:pt x="9350" y="289"/>
                </a:lnTo>
                <a:cubicBezTo>
                  <a:pt x="9206" y="121"/>
                  <a:pt x="8724" y="0"/>
                  <a:pt x="8290"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6"/>
          <p:cNvSpPr/>
          <p:nvPr/>
        </p:nvSpPr>
        <p:spPr>
          <a:xfrm>
            <a:off x="4188377" y="3328917"/>
            <a:ext cx="220474" cy="54803"/>
          </a:xfrm>
          <a:custGeom>
            <a:rect b="b" l="l" r="r" t="t"/>
            <a:pathLst>
              <a:path extrusionOk="0" h="3037" w="12218">
                <a:moveTo>
                  <a:pt x="699" y="0"/>
                </a:moveTo>
                <a:cubicBezTo>
                  <a:pt x="241" y="0"/>
                  <a:pt x="0" y="97"/>
                  <a:pt x="145" y="265"/>
                </a:cubicBezTo>
                <a:lnTo>
                  <a:pt x="2506" y="2771"/>
                </a:lnTo>
                <a:cubicBezTo>
                  <a:pt x="2651" y="2916"/>
                  <a:pt x="3133" y="3037"/>
                  <a:pt x="3615" y="3037"/>
                </a:cubicBezTo>
                <a:lnTo>
                  <a:pt x="11495" y="3037"/>
                </a:lnTo>
                <a:cubicBezTo>
                  <a:pt x="11953" y="3037"/>
                  <a:pt x="12218" y="2916"/>
                  <a:pt x="12049" y="2771"/>
                </a:cubicBezTo>
                <a:lnTo>
                  <a:pt x="9374" y="265"/>
                </a:lnTo>
                <a:cubicBezTo>
                  <a:pt x="9206" y="121"/>
                  <a:pt x="8724" y="0"/>
                  <a:pt x="8290"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6"/>
          <p:cNvSpPr/>
          <p:nvPr/>
        </p:nvSpPr>
        <p:spPr>
          <a:xfrm>
            <a:off x="1344937" y="3390667"/>
            <a:ext cx="547052" cy="54803"/>
          </a:xfrm>
          <a:custGeom>
            <a:rect b="b" l="l" r="r" t="t"/>
            <a:pathLst>
              <a:path extrusionOk="0" h="3037" w="30316">
                <a:moveTo>
                  <a:pt x="4049" y="0"/>
                </a:moveTo>
                <a:cubicBezTo>
                  <a:pt x="3567" y="0"/>
                  <a:pt x="3061" y="96"/>
                  <a:pt x="2917" y="265"/>
                </a:cubicBezTo>
                <a:lnTo>
                  <a:pt x="169" y="2747"/>
                </a:lnTo>
                <a:cubicBezTo>
                  <a:pt x="1" y="2892"/>
                  <a:pt x="266" y="3012"/>
                  <a:pt x="748" y="3012"/>
                </a:cubicBezTo>
                <a:lnTo>
                  <a:pt x="27255" y="3036"/>
                </a:lnTo>
                <a:cubicBezTo>
                  <a:pt x="27761" y="3036"/>
                  <a:pt x="28243" y="2916"/>
                  <a:pt x="28340" y="2771"/>
                </a:cubicBezTo>
                <a:lnTo>
                  <a:pt x="30195" y="265"/>
                </a:lnTo>
                <a:cubicBezTo>
                  <a:pt x="30316" y="121"/>
                  <a:pt x="30026" y="0"/>
                  <a:pt x="2954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6"/>
          <p:cNvSpPr/>
          <p:nvPr/>
        </p:nvSpPr>
        <p:spPr>
          <a:xfrm>
            <a:off x="1884572" y="3390667"/>
            <a:ext cx="210495" cy="55236"/>
          </a:xfrm>
          <a:custGeom>
            <a:rect b="b" l="l" r="r" t="t"/>
            <a:pathLst>
              <a:path extrusionOk="0" h="3061" w="11665">
                <a:moveTo>
                  <a:pt x="2941" y="0"/>
                </a:moveTo>
                <a:cubicBezTo>
                  <a:pt x="2483" y="0"/>
                  <a:pt x="2025" y="121"/>
                  <a:pt x="1905" y="265"/>
                </a:cubicBezTo>
                <a:lnTo>
                  <a:pt x="97" y="2771"/>
                </a:lnTo>
                <a:cubicBezTo>
                  <a:pt x="1" y="2916"/>
                  <a:pt x="290" y="3036"/>
                  <a:pt x="796" y="3036"/>
                </a:cubicBezTo>
                <a:lnTo>
                  <a:pt x="9038" y="3060"/>
                </a:lnTo>
                <a:cubicBezTo>
                  <a:pt x="9544" y="3060"/>
                  <a:pt x="10001" y="2940"/>
                  <a:pt x="10098" y="2795"/>
                </a:cubicBezTo>
                <a:lnTo>
                  <a:pt x="11592" y="289"/>
                </a:lnTo>
                <a:cubicBezTo>
                  <a:pt x="11664" y="145"/>
                  <a:pt x="11375" y="24"/>
                  <a:pt x="10893" y="24"/>
                </a:cubicBezTo>
                <a:lnTo>
                  <a:pt x="294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6"/>
          <p:cNvSpPr/>
          <p:nvPr/>
        </p:nvSpPr>
        <p:spPr>
          <a:xfrm>
            <a:off x="2096348" y="3391100"/>
            <a:ext cx="203096" cy="54803"/>
          </a:xfrm>
          <a:custGeom>
            <a:rect b="b" l="l" r="r" t="t"/>
            <a:pathLst>
              <a:path extrusionOk="0" h="3037" w="11255">
                <a:moveTo>
                  <a:pt x="2531" y="0"/>
                </a:moveTo>
                <a:cubicBezTo>
                  <a:pt x="2049" y="0"/>
                  <a:pt x="1615" y="121"/>
                  <a:pt x="1519" y="265"/>
                </a:cubicBezTo>
                <a:lnTo>
                  <a:pt x="73" y="2771"/>
                </a:lnTo>
                <a:cubicBezTo>
                  <a:pt x="0" y="2916"/>
                  <a:pt x="314" y="3036"/>
                  <a:pt x="796" y="3036"/>
                </a:cubicBezTo>
                <a:lnTo>
                  <a:pt x="9061" y="3036"/>
                </a:lnTo>
                <a:cubicBezTo>
                  <a:pt x="9543" y="3036"/>
                  <a:pt x="10001" y="2916"/>
                  <a:pt x="10073" y="2771"/>
                </a:cubicBezTo>
                <a:lnTo>
                  <a:pt x="11206" y="265"/>
                </a:lnTo>
                <a:cubicBezTo>
                  <a:pt x="11254" y="121"/>
                  <a:pt x="10941" y="0"/>
                  <a:pt x="10459"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6"/>
          <p:cNvSpPr/>
          <p:nvPr/>
        </p:nvSpPr>
        <p:spPr>
          <a:xfrm>
            <a:off x="2307240" y="3391100"/>
            <a:ext cx="195698" cy="54803"/>
          </a:xfrm>
          <a:custGeom>
            <a:rect b="b" l="l" r="r" t="t"/>
            <a:pathLst>
              <a:path extrusionOk="0" h="3037" w="10845">
                <a:moveTo>
                  <a:pt x="2097" y="0"/>
                </a:moveTo>
                <a:cubicBezTo>
                  <a:pt x="1639" y="0"/>
                  <a:pt x="1206" y="121"/>
                  <a:pt x="1133" y="265"/>
                </a:cubicBezTo>
                <a:lnTo>
                  <a:pt x="49" y="2771"/>
                </a:lnTo>
                <a:cubicBezTo>
                  <a:pt x="1" y="2916"/>
                  <a:pt x="338" y="3036"/>
                  <a:pt x="820" y="3036"/>
                </a:cubicBezTo>
                <a:lnTo>
                  <a:pt x="9086" y="3036"/>
                </a:lnTo>
                <a:cubicBezTo>
                  <a:pt x="9568" y="3036"/>
                  <a:pt x="10001" y="2916"/>
                  <a:pt x="10050" y="2771"/>
                </a:cubicBezTo>
                <a:lnTo>
                  <a:pt x="10821" y="289"/>
                </a:lnTo>
                <a:cubicBezTo>
                  <a:pt x="10845" y="121"/>
                  <a:pt x="10507" y="0"/>
                  <a:pt x="10050"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6"/>
          <p:cNvSpPr/>
          <p:nvPr/>
        </p:nvSpPr>
        <p:spPr>
          <a:xfrm>
            <a:off x="2518150" y="3391533"/>
            <a:ext cx="188300" cy="54803"/>
          </a:xfrm>
          <a:custGeom>
            <a:rect b="b" l="l" r="r" t="t"/>
            <a:pathLst>
              <a:path extrusionOk="0" h="3037" w="10435">
                <a:moveTo>
                  <a:pt x="1663" y="0"/>
                </a:moveTo>
                <a:cubicBezTo>
                  <a:pt x="1205" y="0"/>
                  <a:pt x="795" y="97"/>
                  <a:pt x="747" y="265"/>
                </a:cubicBezTo>
                <a:lnTo>
                  <a:pt x="24" y="2747"/>
                </a:lnTo>
                <a:cubicBezTo>
                  <a:pt x="0" y="2916"/>
                  <a:pt x="362" y="3012"/>
                  <a:pt x="844" y="3037"/>
                </a:cubicBezTo>
                <a:lnTo>
                  <a:pt x="9109" y="3037"/>
                </a:lnTo>
                <a:cubicBezTo>
                  <a:pt x="9591" y="3037"/>
                  <a:pt x="10001" y="2916"/>
                  <a:pt x="10025" y="2772"/>
                </a:cubicBezTo>
                <a:lnTo>
                  <a:pt x="10410" y="265"/>
                </a:lnTo>
                <a:cubicBezTo>
                  <a:pt x="10434" y="121"/>
                  <a:pt x="10097" y="0"/>
                  <a:pt x="9615"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6"/>
          <p:cNvSpPr/>
          <p:nvPr/>
        </p:nvSpPr>
        <p:spPr>
          <a:xfrm>
            <a:off x="2729042" y="3391533"/>
            <a:ext cx="180919" cy="54803"/>
          </a:xfrm>
          <a:custGeom>
            <a:rect b="b" l="l" r="r" t="t"/>
            <a:pathLst>
              <a:path extrusionOk="0" h="3037" w="10026">
                <a:moveTo>
                  <a:pt x="1254" y="0"/>
                </a:moveTo>
                <a:cubicBezTo>
                  <a:pt x="772" y="0"/>
                  <a:pt x="386" y="121"/>
                  <a:pt x="362" y="265"/>
                </a:cubicBezTo>
                <a:lnTo>
                  <a:pt x="25" y="2772"/>
                </a:lnTo>
                <a:cubicBezTo>
                  <a:pt x="1" y="2916"/>
                  <a:pt x="362" y="3037"/>
                  <a:pt x="868" y="3037"/>
                </a:cubicBezTo>
                <a:lnTo>
                  <a:pt x="9109" y="3037"/>
                </a:lnTo>
                <a:cubicBezTo>
                  <a:pt x="9616" y="3037"/>
                  <a:pt x="10001" y="2916"/>
                  <a:pt x="10001" y="2772"/>
                </a:cubicBezTo>
                <a:lnTo>
                  <a:pt x="10025" y="265"/>
                </a:lnTo>
                <a:cubicBezTo>
                  <a:pt x="10025" y="121"/>
                  <a:pt x="9664" y="0"/>
                  <a:pt x="918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6"/>
          <p:cNvSpPr/>
          <p:nvPr/>
        </p:nvSpPr>
        <p:spPr>
          <a:xfrm>
            <a:off x="2939501" y="3391533"/>
            <a:ext cx="180919" cy="55236"/>
          </a:xfrm>
          <a:custGeom>
            <a:rect b="b" l="l" r="r" t="t"/>
            <a:pathLst>
              <a:path extrusionOk="0" h="3061" w="10026">
                <a:moveTo>
                  <a:pt x="844" y="0"/>
                </a:moveTo>
                <a:cubicBezTo>
                  <a:pt x="386" y="0"/>
                  <a:pt x="1" y="121"/>
                  <a:pt x="1" y="265"/>
                </a:cubicBezTo>
                <a:lnTo>
                  <a:pt x="25" y="2772"/>
                </a:lnTo>
                <a:cubicBezTo>
                  <a:pt x="25" y="2916"/>
                  <a:pt x="410" y="3037"/>
                  <a:pt x="892" y="3037"/>
                </a:cubicBezTo>
                <a:lnTo>
                  <a:pt x="9158" y="3061"/>
                </a:lnTo>
                <a:cubicBezTo>
                  <a:pt x="9640" y="3061"/>
                  <a:pt x="10025" y="2940"/>
                  <a:pt x="10001" y="2796"/>
                </a:cubicBezTo>
                <a:lnTo>
                  <a:pt x="9664" y="289"/>
                </a:lnTo>
                <a:cubicBezTo>
                  <a:pt x="9664" y="145"/>
                  <a:pt x="9254" y="24"/>
                  <a:pt x="8796" y="24"/>
                </a:cubicBezTo>
                <a:lnTo>
                  <a:pt x="844"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6"/>
          <p:cNvSpPr/>
          <p:nvPr/>
        </p:nvSpPr>
        <p:spPr>
          <a:xfrm>
            <a:off x="3143013" y="3391966"/>
            <a:ext cx="188300" cy="54803"/>
          </a:xfrm>
          <a:custGeom>
            <a:rect b="b" l="l" r="r" t="t"/>
            <a:pathLst>
              <a:path extrusionOk="0" h="3037" w="10435">
                <a:moveTo>
                  <a:pt x="820" y="0"/>
                </a:moveTo>
                <a:cubicBezTo>
                  <a:pt x="362" y="0"/>
                  <a:pt x="1" y="121"/>
                  <a:pt x="25" y="265"/>
                </a:cubicBezTo>
                <a:lnTo>
                  <a:pt x="410" y="2772"/>
                </a:lnTo>
                <a:cubicBezTo>
                  <a:pt x="434" y="2916"/>
                  <a:pt x="844" y="3037"/>
                  <a:pt x="1326" y="3037"/>
                </a:cubicBezTo>
                <a:lnTo>
                  <a:pt x="9591" y="3037"/>
                </a:lnTo>
                <a:cubicBezTo>
                  <a:pt x="10073" y="3037"/>
                  <a:pt x="10435" y="2916"/>
                  <a:pt x="10387" y="2772"/>
                </a:cubicBezTo>
                <a:lnTo>
                  <a:pt x="9688" y="265"/>
                </a:lnTo>
                <a:cubicBezTo>
                  <a:pt x="9664" y="121"/>
                  <a:pt x="9254" y="0"/>
                  <a:pt x="877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6"/>
          <p:cNvSpPr/>
          <p:nvPr/>
        </p:nvSpPr>
        <p:spPr>
          <a:xfrm>
            <a:off x="3753529" y="3392399"/>
            <a:ext cx="210477" cy="54803"/>
          </a:xfrm>
          <a:custGeom>
            <a:rect b="b" l="l" r="r" t="t"/>
            <a:pathLst>
              <a:path extrusionOk="0" h="3037" w="11664">
                <a:moveTo>
                  <a:pt x="772" y="0"/>
                </a:moveTo>
                <a:cubicBezTo>
                  <a:pt x="314" y="0"/>
                  <a:pt x="1" y="121"/>
                  <a:pt x="97" y="266"/>
                </a:cubicBezTo>
                <a:lnTo>
                  <a:pt x="1567" y="2772"/>
                </a:lnTo>
                <a:cubicBezTo>
                  <a:pt x="1663" y="2916"/>
                  <a:pt x="2121" y="3037"/>
                  <a:pt x="2603" y="3037"/>
                </a:cubicBezTo>
                <a:lnTo>
                  <a:pt x="10869" y="3037"/>
                </a:lnTo>
                <a:cubicBezTo>
                  <a:pt x="11351" y="3037"/>
                  <a:pt x="11664" y="2916"/>
                  <a:pt x="11568" y="2772"/>
                </a:cubicBezTo>
                <a:lnTo>
                  <a:pt x="9760" y="266"/>
                </a:lnTo>
                <a:cubicBezTo>
                  <a:pt x="9664" y="121"/>
                  <a:pt x="9206" y="0"/>
                  <a:pt x="872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6"/>
          <p:cNvSpPr/>
          <p:nvPr/>
        </p:nvSpPr>
        <p:spPr>
          <a:xfrm>
            <a:off x="3957041" y="3392399"/>
            <a:ext cx="217875" cy="54803"/>
          </a:xfrm>
          <a:custGeom>
            <a:rect b="b" l="l" r="r" t="t"/>
            <a:pathLst>
              <a:path extrusionOk="0" h="3037" w="12074">
                <a:moveTo>
                  <a:pt x="771" y="0"/>
                </a:moveTo>
                <a:cubicBezTo>
                  <a:pt x="290" y="0"/>
                  <a:pt x="0" y="121"/>
                  <a:pt x="121" y="266"/>
                </a:cubicBezTo>
                <a:lnTo>
                  <a:pt x="1952" y="2772"/>
                </a:lnTo>
                <a:cubicBezTo>
                  <a:pt x="2073" y="2916"/>
                  <a:pt x="2555" y="3037"/>
                  <a:pt x="3037" y="3037"/>
                </a:cubicBezTo>
                <a:lnTo>
                  <a:pt x="11302" y="3037"/>
                </a:lnTo>
                <a:cubicBezTo>
                  <a:pt x="11784" y="3037"/>
                  <a:pt x="12073" y="2940"/>
                  <a:pt x="11953" y="2772"/>
                </a:cubicBezTo>
                <a:lnTo>
                  <a:pt x="9784" y="266"/>
                </a:lnTo>
                <a:cubicBezTo>
                  <a:pt x="9664" y="121"/>
                  <a:pt x="9182" y="0"/>
                  <a:pt x="872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6"/>
          <p:cNvSpPr/>
          <p:nvPr/>
        </p:nvSpPr>
        <p:spPr>
          <a:xfrm>
            <a:off x="4161418" y="3392399"/>
            <a:ext cx="315715" cy="55236"/>
          </a:xfrm>
          <a:custGeom>
            <a:rect b="b" l="l" r="r" t="t"/>
            <a:pathLst>
              <a:path extrusionOk="0" h="3061" w="17496">
                <a:moveTo>
                  <a:pt x="747" y="0"/>
                </a:moveTo>
                <a:cubicBezTo>
                  <a:pt x="289" y="0"/>
                  <a:pt x="0" y="121"/>
                  <a:pt x="145" y="290"/>
                </a:cubicBezTo>
                <a:lnTo>
                  <a:pt x="2338" y="2772"/>
                </a:lnTo>
                <a:cubicBezTo>
                  <a:pt x="2482" y="2940"/>
                  <a:pt x="2988" y="3061"/>
                  <a:pt x="3470" y="3061"/>
                </a:cubicBezTo>
                <a:lnTo>
                  <a:pt x="16748" y="3061"/>
                </a:lnTo>
                <a:cubicBezTo>
                  <a:pt x="17230" y="3061"/>
                  <a:pt x="17495" y="2940"/>
                  <a:pt x="17351" y="2796"/>
                </a:cubicBezTo>
                <a:lnTo>
                  <a:pt x="14652" y="290"/>
                </a:lnTo>
                <a:cubicBezTo>
                  <a:pt x="14507" y="145"/>
                  <a:pt x="14001" y="25"/>
                  <a:pt x="13543" y="25"/>
                </a:cubicBezTo>
                <a:lnTo>
                  <a:pt x="747"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3" name="Google Shape;1223;p86"/>
          <p:cNvPicPr preferRelativeResize="0"/>
          <p:nvPr/>
        </p:nvPicPr>
        <p:blipFill rotWithShape="1">
          <a:blip r:embed="rId3">
            <a:alphaModFix/>
          </a:blip>
          <a:srcRect b="11945" l="0" r="0" t="6567"/>
          <a:stretch/>
        </p:blipFill>
        <p:spPr>
          <a:xfrm>
            <a:off x="5991227" y="2112299"/>
            <a:ext cx="2555700" cy="2082300"/>
          </a:xfrm>
          <a:prstGeom prst="bevel">
            <a:avLst>
              <a:gd fmla="val 12500" name="adj"/>
            </a:avLst>
          </a:prstGeom>
          <a:noFill/>
          <a:ln>
            <a:noFill/>
          </a:ln>
        </p:spPr>
      </p:pic>
      <p:sp>
        <p:nvSpPr>
          <p:cNvPr id="1224" name="Google Shape;1224;p86"/>
          <p:cNvSpPr txBox="1"/>
          <p:nvPr>
            <p:ph idx="1" type="body"/>
          </p:nvPr>
        </p:nvSpPr>
        <p:spPr>
          <a:xfrm>
            <a:off x="491500" y="1506300"/>
            <a:ext cx="3985500" cy="21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800"/>
              <a:t>Välkommen till första uppgiften!</a:t>
            </a:r>
            <a:endParaRPr b="1" sz="1800"/>
          </a:p>
          <a:p>
            <a:pPr indent="0" lvl="0" marL="0" rtl="0" algn="r">
              <a:spcBef>
                <a:spcPts val="0"/>
              </a:spcBef>
              <a:spcAft>
                <a:spcPts val="0"/>
              </a:spcAft>
              <a:buNone/>
            </a:pPr>
            <a:r>
              <a:t/>
            </a:r>
            <a:endParaRPr sz="1500"/>
          </a:p>
          <a:p>
            <a:pPr indent="0" lvl="0" marL="0" rtl="0" algn="r">
              <a:spcBef>
                <a:spcPts val="0"/>
              </a:spcBef>
              <a:spcAft>
                <a:spcPts val="0"/>
              </a:spcAft>
              <a:buNone/>
            </a:pPr>
            <a:r>
              <a:rPr lang="en" sz="1500"/>
              <a:t>Uppgifterna är till för att testa dina färdigheter och kunskaper för att både öva och repetera på det vi har arbetat med under föreläsningarna.</a:t>
            </a:r>
            <a:endParaRPr sz="1500"/>
          </a:p>
          <a:p>
            <a:pPr indent="0" lvl="0" marL="0" rtl="0" algn="r">
              <a:lnSpc>
                <a:spcPct val="115000"/>
              </a:lnSpc>
              <a:spcBef>
                <a:spcPts val="0"/>
              </a:spcBef>
              <a:spcAft>
                <a:spcPts val="0"/>
              </a:spcAft>
              <a:buNone/>
            </a:pPr>
            <a:r>
              <a:t/>
            </a:r>
            <a:endParaRPr sz="1500"/>
          </a:p>
          <a:p>
            <a:pPr indent="0" lvl="0" marL="0" rtl="0" algn="r">
              <a:lnSpc>
                <a:spcPct val="115000"/>
              </a:lnSpc>
              <a:spcBef>
                <a:spcPts val="0"/>
              </a:spcBef>
              <a:spcAft>
                <a:spcPts val="0"/>
              </a:spcAft>
              <a:buNone/>
            </a:pPr>
            <a:r>
              <a:rPr lang="en" sz="1500"/>
              <a:t>Dessa är </a:t>
            </a:r>
            <a:r>
              <a:rPr b="1" lang="en" sz="1500"/>
              <a:t>INTE</a:t>
            </a:r>
            <a:r>
              <a:rPr lang="en" sz="1500"/>
              <a:t> obligatoriska.</a:t>
            </a:r>
            <a:br>
              <a:rPr lang="en" sz="1500"/>
            </a:br>
            <a:r>
              <a:rPr lang="en" sz="1500"/>
              <a:t>Men är starkt rekommenderat att arbeta med.</a:t>
            </a:r>
            <a:endParaRPr sz="1500"/>
          </a:p>
        </p:txBody>
      </p:sp>
      <p:sp>
        <p:nvSpPr>
          <p:cNvPr id="1225" name="Google Shape;1225;p86"/>
          <p:cNvSpPr/>
          <p:nvPr/>
        </p:nvSpPr>
        <p:spPr>
          <a:xfrm>
            <a:off x="0" y="269700"/>
            <a:ext cx="1596000" cy="12366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6"/>
          <p:cNvSpPr/>
          <p:nvPr/>
        </p:nvSpPr>
        <p:spPr>
          <a:xfrm rot="10800000">
            <a:off x="-1033725" y="723425"/>
            <a:ext cx="2047200" cy="1507500"/>
          </a:xfrm>
          <a:prstGeom prst="diagStrip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897BB"/>
              </a:solidFill>
            </a:endParaRPr>
          </a:p>
        </p:txBody>
      </p:sp>
      <p:sp>
        <p:nvSpPr>
          <p:cNvPr id="1227" name="Google Shape;1227;p86"/>
          <p:cNvSpPr/>
          <p:nvPr/>
        </p:nvSpPr>
        <p:spPr>
          <a:xfrm rot="10800000">
            <a:off x="-1557375" y="1909650"/>
            <a:ext cx="1973100" cy="1324200"/>
          </a:xfrm>
          <a:prstGeom prst="diagStrip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897BB"/>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87"/>
          <p:cNvSpPr txBox="1"/>
          <p:nvPr/>
        </p:nvSpPr>
        <p:spPr>
          <a:xfrm>
            <a:off x="2091900" y="1099875"/>
            <a:ext cx="4971000" cy="4043700"/>
          </a:xfrm>
          <a:prstGeom prst="rect">
            <a:avLst/>
          </a:prstGeom>
          <a:solidFill>
            <a:srgbClr val="2B2B2B"/>
          </a:solidFill>
          <a:ln cap="flat" cmpd="sng" w="9525">
            <a:solidFill>
              <a:srgbClr val="435D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A9B7C6"/>
                </a:solidFill>
                <a:highlight>
                  <a:srgbClr val="2B2B2B"/>
                </a:highlight>
                <a:latin typeface="Courier New"/>
                <a:ea typeface="Courier New"/>
                <a:cs typeface="Courier New"/>
                <a:sym typeface="Courier New"/>
              </a:rPr>
              <a:t>// Vad är skillnaden på </a:t>
            </a:r>
            <a:r>
              <a:rPr b="1" lang="en" sz="1600">
                <a:solidFill>
                  <a:srgbClr val="179387"/>
                </a:solidFill>
                <a:highlight>
                  <a:srgbClr val="2B2B2B"/>
                </a:highlight>
                <a:latin typeface="Courier New"/>
                <a:ea typeface="Courier New"/>
                <a:cs typeface="Courier New"/>
                <a:sym typeface="Courier New"/>
              </a:rPr>
              <a:t>IO</a:t>
            </a:r>
            <a:r>
              <a:rPr b="1" lang="en" sz="1600">
                <a:solidFill>
                  <a:srgbClr val="A9B7C6"/>
                </a:solidFill>
                <a:highlight>
                  <a:srgbClr val="2B2B2B"/>
                </a:highlight>
                <a:latin typeface="Courier New"/>
                <a:ea typeface="Courier New"/>
                <a:cs typeface="Courier New"/>
                <a:sym typeface="Courier New"/>
              </a:rPr>
              <a:t> &amp; </a:t>
            </a:r>
            <a:r>
              <a:rPr b="1" lang="en" sz="1600">
                <a:solidFill>
                  <a:srgbClr val="FFC66D"/>
                </a:solidFill>
                <a:highlight>
                  <a:srgbClr val="2B2B2B"/>
                </a:highlight>
                <a:latin typeface="Courier New"/>
                <a:ea typeface="Courier New"/>
                <a:cs typeface="Courier New"/>
                <a:sym typeface="Courier New"/>
              </a:rPr>
              <a:t>Main</a:t>
            </a:r>
            <a:r>
              <a:rPr b="1" lang="en" sz="1600">
                <a:solidFill>
                  <a:srgbClr val="A9B7C6"/>
                </a:solidFill>
                <a:highlight>
                  <a:srgbClr val="2B2B2B"/>
                </a:highlight>
                <a:latin typeface="Courier New"/>
                <a:ea typeface="Courier New"/>
                <a:cs typeface="Courier New"/>
                <a:sym typeface="Courier New"/>
              </a:rPr>
              <a:t> Threads?</a:t>
            </a:r>
            <a:endParaRPr b="1"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sz="1600">
                <a:solidFill>
                  <a:srgbClr val="A9B7C6"/>
                </a:solidFill>
                <a:highlight>
                  <a:srgbClr val="2B2B2B"/>
                </a:highlight>
                <a:latin typeface="Courier New"/>
                <a:ea typeface="Courier New"/>
                <a:cs typeface="Courier New"/>
                <a:sym typeface="Courier New"/>
              </a:rPr>
              <a:t>// Vad är ett </a:t>
            </a:r>
            <a:r>
              <a:rPr b="1" lang="en" sz="1600">
                <a:solidFill>
                  <a:srgbClr val="CC7832"/>
                </a:solidFill>
                <a:highlight>
                  <a:srgbClr val="2B2B2B"/>
                </a:highlight>
                <a:latin typeface="Courier New"/>
                <a:ea typeface="Courier New"/>
                <a:cs typeface="Courier New"/>
                <a:sym typeface="Courier New"/>
              </a:rPr>
              <a:t>singleton pattern</a:t>
            </a:r>
            <a:r>
              <a:rPr b="1" lang="en" sz="1600">
                <a:solidFill>
                  <a:srgbClr val="A9B7C6"/>
                </a:solidFill>
                <a:highlight>
                  <a:srgbClr val="2B2B2B"/>
                </a:highlight>
                <a:latin typeface="Courier New"/>
                <a:ea typeface="Courier New"/>
                <a:cs typeface="Courier New"/>
                <a:sym typeface="Courier New"/>
              </a:rPr>
              <a:t>?</a:t>
            </a:r>
            <a:endParaRPr b="1"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sz="1600">
                <a:solidFill>
                  <a:srgbClr val="A9B7C6"/>
                </a:solidFill>
                <a:highlight>
                  <a:srgbClr val="2B2B2B"/>
                </a:highlight>
                <a:latin typeface="Courier New"/>
                <a:ea typeface="Courier New"/>
                <a:cs typeface="Courier New"/>
                <a:sym typeface="Courier New"/>
              </a:rPr>
              <a:t>// Vilka regler finns gällande </a:t>
            </a:r>
            <a:r>
              <a:rPr b="1" lang="en" sz="1600">
                <a:solidFill>
                  <a:srgbClr val="FFC66D"/>
                </a:solidFill>
                <a:highlight>
                  <a:srgbClr val="2B2B2B"/>
                </a:highlight>
                <a:latin typeface="Courier New"/>
                <a:ea typeface="Courier New"/>
                <a:cs typeface="Courier New"/>
                <a:sym typeface="Courier New"/>
              </a:rPr>
              <a:t>Entity</a:t>
            </a:r>
            <a:r>
              <a:rPr b="1" lang="en" sz="1600">
                <a:solidFill>
                  <a:srgbClr val="A9B7C6"/>
                </a:solidFill>
                <a:highlight>
                  <a:srgbClr val="2B2B2B"/>
                </a:highlight>
                <a:latin typeface="Courier New"/>
                <a:ea typeface="Courier New"/>
                <a:cs typeface="Courier New"/>
                <a:sym typeface="Courier New"/>
              </a:rPr>
              <a:t>?</a:t>
            </a:r>
            <a:endParaRPr b="1"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sz="1600">
                <a:solidFill>
                  <a:srgbClr val="A9B7C6"/>
                </a:solidFill>
                <a:highlight>
                  <a:srgbClr val="2B2B2B"/>
                </a:highlight>
                <a:latin typeface="Courier New"/>
                <a:ea typeface="Courier New"/>
                <a:cs typeface="Courier New"/>
                <a:sym typeface="Courier New"/>
              </a:rPr>
              <a:t>// Vilken sorts kod skrivs inom </a:t>
            </a:r>
            <a:r>
              <a:rPr b="1" lang="en" sz="1600">
                <a:solidFill>
                  <a:srgbClr val="89CA78"/>
                </a:solidFill>
                <a:highlight>
                  <a:srgbClr val="2B2B2B"/>
                </a:highlight>
                <a:latin typeface="Courier New"/>
                <a:ea typeface="Courier New"/>
                <a:cs typeface="Courier New"/>
                <a:sym typeface="Courier New"/>
              </a:rPr>
              <a:t>DAO</a:t>
            </a:r>
            <a:r>
              <a:rPr b="1" lang="en" sz="1600">
                <a:solidFill>
                  <a:srgbClr val="A9B7C6"/>
                </a:solidFill>
                <a:highlight>
                  <a:srgbClr val="2B2B2B"/>
                </a:highlight>
                <a:latin typeface="Courier New"/>
                <a:ea typeface="Courier New"/>
                <a:cs typeface="Courier New"/>
                <a:sym typeface="Courier New"/>
              </a:rPr>
              <a:t>?</a:t>
            </a:r>
            <a:endParaRPr b="1"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sz="1600">
                <a:solidFill>
                  <a:srgbClr val="A9B7C6"/>
                </a:solidFill>
                <a:highlight>
                  <a:srgbClr val="2B2B2B"/>
                </a:highlight>
                <a:latin typeface="Courier New"/>
                <a:ea typeface="Courier New"/>
                <a:cs typeface="Courier New"/>
                <a:sym typeface="Courier New"/>
              </a:rPr>
              <a:t>// Vad är ett </a:t>
            </a:r>
            <a:r>
              <a:rPr b="1" lang="en" sz="1600">
                <a:solidFill>
                  <a:srgbClr val="61AFEF"/>
                </a:solidFill>
                <a:highlight>
                  <a:srgbClr val="2B2B2B"/>
                </a:highlight>
                <a:latin typeface="Courier New"/>
                <a:ea typeface="Courier New"/>
                <a:cs typeface="Courier New"/>
                <a:sym typeface="Courier New"/>
              </a:rPr>
              <a:t>‘Repository’</a:t>
            </a:r>
            <a:r>
              <a:rPr b="1" lang="en" sz="1600">
                <a:solidFill>
                  <a:srgbClr val="A9B7C6"/>
                </a:solidFill>
                <a:highlight>
                  <a:srgbClr val="2B2B2B"/>
                </a:highlight>
                <a:latin typeface="Courier New"/>
                <a:ea typeface="Courier New"/>
                <a:cs typeface="Courier New"/>
                <a:sym typeface="Courier New"/>
              </a:rPr>
              <a:t>?</a:t>
            </a:r>
            <a:endParaRPr b="1"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6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 sz="1600">
                <a:solidFill>
                  <a:srgbClr val="A9B7C6"/>
                </a:solidFill>
                <a:highlight>
                  <a:srgbClr val="2B2B2B"/>
                </a:highlight>
                <a:latin typeface="Courier New"/>
                <a:ea typeface="Courier New"/>
                <a:cs typeface="Courier New"/>
                <a:sym typeface="Courier New"/>
              </a:rPr>
              <a:t>// När används </a:t>
            </a:r>
            <a:r>
              <a:rPr b="1" lang="en" sz="1600">
                <a:solidFill>
                  <a:srgbClr val="D55FDE"/>
                </a:solidFill>
                <a:highlight>
                  <a:srgbClr val="2B2B2B"/>
                </a:highlight>
                <a:latin typeface="Courier New"/>
                <a:ea typeface="Courier New"/>
                <a:cs typeface="Courier New"/>
                <a:sym typeface="Courier New"/>
              </a:rPr>
              <a:t>TypeConverter</a:t>
            </a:r>
            <a:r>
              <a:rPr b="1" lang="en" sz="1600">
                <a:solidFill>
                  <a:srgbClr val="A9B7C6"/>
                </a:solidFill>
                <a:highlight>
                  <a:srgbClr val="2B2B2B"/>
                </a:highlight>
                <a:latin typeface="Courier New"/>
                <a:ea typeface="Courier New"/>
                <a:cs typeface="Courier New"/>
                <a:sym typeface="Courier New"/>
              </a:rPr>
              <a:t>?</a:t>
            </a:r>
            <a:endParaRPr b="1" sz="1600">
              <a:solidFill>
                <a:srgbClr val="A9B7C6"/>
              </a:solidFill>
              <a:highlight>
                <a:srgbClr val="2B2B2B"/>
              </a:highlight>
              <a:latin typeface="Courier New"/>
              <a:ea typeface="Courier New"/>
              <a:cs typeface="Courier New"/>
              <a:sym typeface="Courier New"/>
            </a:endParaRPr>
          </a:p>
        </p:txBody>
      </p:sp>
      <p:sp>
        <p:nvSpPr>
          <p:cNvPr id="1233" name="Google Shape;1233;p8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MINNS DU?</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grpSp>
        <p:nvGrpSpPr>
          <p:cNvPr id="1238" name="Google Shape;1238;p88"/>
          <p:cNvGrpSpPr/>
          <p:nvPr/>
        </p:nvGrpSpPr>
        <p:grpSpPr>
          <a:xfrm>
            <a:off x="7857625" y="661875"/>
            <a:ext cx="1668375" cy="1470975"/>
            <a:chOff x="6974825" y="1092500"/>
            <a:chExt cx="1668375" cy="1470975"/>
          </a:xfrm>
        </p:grpSpPr>
        <p:sp>
          <p:nvSpPr>
            <p:cNvPr id="1239" name="Google Shape;1239;p88"/>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240" name="Google Shape;1240;p88"/>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241" name="Google Shape;1241;p88"/>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grpSp>
        <p:nvGrpSpPr>
          <p:cNvPr id="1242" name="Google Shape;1242;p88"/>
          <p:cNvGrpSpPr/>
          <p:nvPr/>
        </p:nvGrpSpPr>
        <p:grpSpPr>
          <a:xfrm>
            <a:off x="6974825" y="1092500"/>
            <a:ext cx="1668375" cy="1470975"/>
            <a:chOff x="6974825" y="1092500"/>
            <a:chExt cx="1668375" cy="1470975"/>
          </a:xfrm>
        </p:grpSpPr>
        <p:sp>
          <p:nvSpPr>
            <p:cNvPr id="1243" name="Google Shape;1243;p88"/>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244" name="Google Shape;1244;p88"/>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245" name="Google Shape;1245;p88"/>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sp>
        <p:nvSpPr>
          <p:cNvPr id="1246" name="Google Shape;1246;p88"/>
          <p:cNvSpPr/>
          <p:nvPr/>
        </p:nvSpPr>
        <p:spPr>
          <a:xfrm>
            <a:off x="236600" y="236600"/>
            <a:ext cx="5246400" cy="4752600"/>
          </a:xfrm>
          <a:prstGeom prst="rect">
            <a:avLst/>
          </a:prstGeom>
          <a:solidFill>
            <a:srgbClr val="2B2B2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8"/>
          <p:cNvSpPr txBox="1"/>
          <p:nvPr/>
        </p:nvSpPr>
        <p:spPr>
          <a:xfrm>
            <a:off x="802375" y="246950"/>
            <a:ext cx="4680600" cy="42483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1200">
                <a:solidFill>
                  <a:srgbClr val="BBBBBB"/>
                </a:solidFill>
                <a:latin typeface="Fira Code"/>
                <a:ea typeface="Fira Code"/>
                <a:cs typeface="Fira Code"/>
                <a:sym typeface="Fira Code"/>
              </a:rPr>
              <a:t>// –Uppgift #1– //</a:t>
            </a:r>
            <a:endParaRPr sz="1200">
              <a:solidFill>
                <a:srgbClr val="BBBBBB"/>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INSTRUCTIONS</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Skapa ett nytt </a:t>
            </a:r>
            <a:r>
              <a:rPr lang="en" sz="1200">
                <a:solidFill>
                  <a:srgbClr val="FFC66D"/>
                </a:solidFill>
                <a:latin typeface="Fira Code"/>
                <a:ea typeface="Fira Code"/>
                <a:cs typeface="Fira Code"/>
                <a:sym typeface="Fira Code"/>
              </a:rPr>
              <a:t>projekt</a:t>
            </a:r>
            <a:r>
              <a:rPr lang="en" sz="1200">
                <a:solidFill>
                  <a:srgbClr val="CC7832"/>
                </a:solidFill>
                <a:latin typeface="Fira Code"/>
                <a:ea typeface="Fira Code"/>
                <a:cs typeface="Fira Code"/>
                <a:sym typeface="Fira Code"/>
              </a:rPr>
              <a: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Döp </a:t>
            </a:r>
            <a:r>
              <a:rPr lang="en" sz="1200">
                <a:solidFill>
                  <a:srgbClr val="FFC66D"/>
                </a:solidFill>
                <a:latin typeface="Fira Code"/>
                <a:ea typeface="Fira Code"/>
                <a:cs typeface="Fira Code"/>
                <a:sym typeface="Fira Code"/>
              </a:rPr>
              <a:t>projektet</a:t>
            </a:r>
            <a:r>
              <a:rPr lang="en" sz="1200">
                <a:solidFill>
                  <a:srgbClr val="CC7832"/>
                </a:solidFill>
                <a:latin typeface="Fira Code"/>
                <a:ea typeface="Fira Code"/>
                <a:cs typeface="Fira Code"/>
                <a:sym typeface="Fira Code"/>
              </a:rPr>
              <a:t> till: </a:t>
            </a:r>
            <a:r>
              <a:rPr lang="en" sz="1200">
                <a:solidFill>
                  <a:srgbClr val="61AFEF"/>
                </a:solidFill>
                <a:latin typeface="Fira Code"/>
                <a:ea typeface="Fira Code"/>
                <a:cs typeface="Fira Code"/>
                <a:sym typeface="Fira Code"/>
              </a:rPr>
              <a:t>Lektion_11_uppgifter</a:t>
            </a:r>
            <a:endParaRPr sz="1200">
              <a:solidFill>
                <a:srgbClr val="61AFEF"/>
              </a:solidFill>
              <a:latin typeface="Fira Code"/>
              <a:ea typeface="Fira Code"/>
              <a:cs typeface="Fira Code"/>
              <a:sym typeface="Fira Code"/>
            </a:endParaRPr>
          </a:p>
          <a:p>
            <a:pPr indent="0" lvl="0" marL="0" rtl="0" algn="l">
              <a:spcBef>
                <a:spcPts val="0"/>
              </a:spcBef>
              <a:spcAft>
                <a:spcPts val="0"/>
              </a:spcAft>
              <a:buNone/>
            </a:pPr>
            <a:r>
              <a:t/>
            </a:r>
            <a:endParaRPr sz="1200">
              <a:solidFill>
                <a:srgbClr val="61AFEF"/>
              </a:solidFill>
              <a:latin typeface="Fira Code"/>
              <a:ea typeface="Fira Code"/>
              <a:cs typeface="Fira Code"/>
              <a:sym typeface="Fira Code"/>
            </a:endParaRPr>
          </a:p>
          <a:p>
            <a:pPr indent="0" lvl="0" marL="0" rtl="0" algn="l">
              <a:spcBef>
                <a:spcPts val="0"/>
              </a:spcBef>
              <a:spcAft>
                <a:spcPts val="0"/>
              </a:spcAft>
              <a:buNone/>
            </a:pPr>
            <a:r>
              <a:t/>
            </a:r>
            <a:endParaRPr sz="1200">
              <a:solidFill>
                <a:srgbClr val="61AFEF"/>
              </a:solidFill>
              <a:latin typeface="Fira Code"/>
              <a:ea typeface="Fira Code"/>
              <a:cs typeface="Fira Code"/>
              <a:sym typeface="Fira Code"/>
            </a:endParaRPr>
          </a:p>
          <a:p>
            <a:pPr indent="0" lvl="0" marL="0" rtl="0" algn="l">
              <a:spcBef>
                <a:spcPts val="0"/>
              </a:spcBef>
              <a:spcAft>
                <a:spcPts val="0"/>
              </a:spcAft>
              <a:buNone/>
            </a:pPr>
            <a:r>
              <a:rPr lang="en" sz="1200">
                <a:solidFill>
                  <a:srgbClr val="61AFEF"/>
                </a:solidFill>
                <a:latin typeface="Fira Code"/>
                <a:ea typeface="Fira Code"/>
                <a:cs typeface="Fira Code"/>
                <a:sym typeface="Fira Code"/>
              </a:rPr>
              <a:t>	</a:t>
            </a:r>
            <a:r>
              <a:rPr lang="en" sz="1200">
                <a:solidFill>
                  <a:srgbClr val="CC7832"/>
                </a:solidFill>
                <a:latin typeface="Fira Code"/>
                <a:ea typeface="Fira Code"/>
                <a:cs typeface="Fira Code"/>
                <a:sym typeface="Fira Code"/>
              </a:rPr>
              <a:t>Lägg till dependencies för </a:t>
            </a:r>
            <a:r>
              <a:rPr lang="en" sz="1200">
                <a:solidFill>
                  <a:srgbClr val="D55FDE"/>
                </a:solidFill>
                <a:latin typeface="Fira Code"/>
                <a:ea typeface="Fira Code"/>
                <a:cs typeface="Fira Code"/>
                <a:sym typeface="Fira Code"/>
              </a:rPr>
              <a:t>ROOM</a:t>
            </a:r>
            <a:r>
              <a:rPr lang="en" sz="1200">
                <a:solidFill>
                  <a:srgbClr val="CC7832"/>
                </a:solidFill>
                <a:latin typeface="Fira Code"/>
                <a:ea typeface="Fira Code"/>
                <a:cs typeface="Fira Code"/>
                <a:sym typeface="Fira Code"/>
              </a:rPr>
              <a:t> + </a:t>
            </a:r>
            <a:r>
              <a:rPr lang="en" sz="1200">
                <a:solidFill>
                  <a:srgbClr val="61AFEF"/>
                </a:solidFill>
                <a:latin typeface="Fira Code"/>
                <a:ea typeface="Fira Code"/>
                <a:cs typeface="Fira Code"/>
                <a:sym typeface="Fira Code"/>
              </a:rPr>
              <a:t>Livscykel</a:t>
            </a:r>
            <a:endParaRPr sz="1200">
              <a:solidFill>
                <a:srgbClr val="61AFEF"/>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Skapa följande klass:</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a:t>
            </a:r>
            <a:r>
              <a:rPr lang="en" sz="1200">
                <a:solidFill>
                  <a:srgbClr val="61AFEF"/>
                </a:solidFill>
                <a:latin typeface="Fira Code"/>
                <a:ea typeface="Fira Code"/>
                <a:cs typeface="Fira Code"/>
                <a:sym typeface="Fira Code"/>
              </a:rPr>
              <a:t>AppDatabase</a:t>
            </a:r>
            <a:endParaRPr sz="1200">
              <a:solidFill>
                <a:srgbClr val="61AFEF"/>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61AFEF"/>
              </a:solidFill>
              <a:latin typeface="Fira Code"/>
              <a:ea typeface="Fira Code"/>
              <a:cs typeface="Fira Code"/>
              <a:sym typeface="Fira Code"/>
            </a:endParaRPr>
          </a:p>
          <a:p>
            <a:pPr indent="0" lvl="0" marL="0" rtl="0" algn="l">
              <a:spcBef>
                <a:spcPts val="0"/>
              </a:spcBef>
              <a:spcAft>
                <a:spcPts val="0"/>
              </a:spcAft>
              <a:buNone/>
            </a:pPr>
            <a:r>
              <a:rPr lang="en" sz="1200">
                <a:solidFill>
                  <a:srgbClr val="61AFEF"/>
                </a:solidFill>
                <a:latin typeface="Fira Code"/>
                <a:ea typeface="Fira Code"/>
                <a:cs typeface="Fira Code"/>
                <a:sym typeface="Fira Code"/>
              </a:rPr>
              <a:t>	</a:t>
            </a:r>
            <a:r>
              <a:rPr lang="en" sz="1200">
                <a:solidFill>
                  <a:srgbClr val="CC7832"/>
                </a:solidFill>
                <a:latin typeface="Fira Code"/>
                <a:ea typeface="Fira Code"/>
                <a:cs typeface="Fira Code"/>
                <a:sym typeface="Fira Code"/>
              </a:rPr>
              <a:t>Copy/paste:a koden på nästa slide</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BBBBBB"/>
                </a:solidFill>
                <a:latin typeface="Fira Code"/>
                <a:ea typeface="Fira Code"/>
                <a:cs typeface="Fira Code"/>
                <a:sym typeface="Fira Code"/>
              </a:rPr>
              <a:t>// </a:t>
            </a:r>
            <a:r>
              <a:rPr i="1" lang="en" sz="1200">
                <a:solidFill>
                  <a:srgbClr val="BBBBBB"/>
                </a:solidFill>
                <a:latin typeface="Fira Code"/>
                <a:ea typeface="Fira Code"/>
                <a:cs typeface="Fira Code"/>
                <a:sym typeface="Fira Code"/>
              </a:rPr>
              <a:t>HINT &amp; Examples</a:t>
            </a:r>
            <a:endParaRPr i="1" sz="1200">
              <a:solidFill>
                <a:srgbClr val="359FF4"/>
              </a:solidFill>
              <a:latin typeface="Fira Code"/>
              <a:ea typeface="Fira Code"/>
              <a:cs typeface="Fira Code"/>
              <a:sym typeface="Fira Code"/>
            </a:endParaRPr>
          </a:p>
          <a:p>
            <a:pPr indent="0" lvl="0" marL="0" rtl="0" algn="l">
              <a:spcBef>
                <a:spcPts val="0"/>
              </a:spcBef>
              <a:spcAft>
                <a:spcPts val="0"/>
              </a:spcAft>
              <a:buNone/>
            </a:pPr>
            <a:r>
              <a:rPr lang="en" sz="1200">
                <a:solidFill>
                  <a:srgbClr val="359FF4"/>
                </a:solidFill>
                <a:latin typeface="Fira Code"/>
                <a:ea typeface="Fira Code"/>
                <a:cs typeface="Fira Code"/>
                <a:sym typeface="Fira Code"/>
              </a:rPr>
              <a:t>hint(</a:t>
            </a:r>
            <a:r>
              <a:rPr lang="en" sz="1200">
                <a:solidFill>
                  <a:srgbClr val="54A857"/>
                </a:solidFill>
                <a:latin typeface="Fira Code"/>
                <a:ea typeface="Fira Code"/>
                <a:cs typeface="Fira Code"/>
                <a:sym typeface="Fira Code"/>
              </a:rPr>
              <a:t>” Slide #9 och #10 ”</a:t>
            </a:r>
            <a:r>
              <a:rPr lang="en" sz="1200">
                <a:solidFill>
                  <a:srgbClr val="359FF4"/>
                </a:solidFill>
                <a:latin typeface="Fira Code"/>
                <a:ea typeface="Fira Code"/>
                <a:cs typeface="Fira Code"/>
                <a:sym typeface="Fira Code"/>
              </a:rPr>
              <a:t>)</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FFC66D"/>
              </a:solidFill>
              <a:latin typeface="Fira Code"/>
              <a:ea typeface="Fira Code"/>
              <a:cs typeface="Fira Code"/>
              <a:sym typeface="Fira Code"/>
            </a:endParaRPr>
          </a:p>
        </p:txBody>
      </p:sp>
      <p:grpSp>
        <p:nvGrpSpPr>
          <p:cNvPr id="1248" name="Google Shape;1248;p88"/>
          <p:cNvGrpSpPr/>
          <p:nvPr/>
        </p:nvGrpSpPr>
        <p:grpSpPr>
          <a:xfrm>
            <a:off x="8026050" y="990800"/>
            <a:ext cx="1875775" cy="854300"/>
            <a:chOff x="8026050" y="990800"/>
            <a:chExt cx="1875775" cy="854300"/>
          </a:xfrm>
        </p:grpSpPr>
        <p:sp>
          <p:nvSpPr>
            <p:cNvPr id="1249" name="Google Shape;1249;p88"/>
            <p:cNvSpPr txBox="1"/>
            <p:nvPr/>
          </p:nvSpPr>
          <p:spPr>
            <a:xfrm>
              <a:off x="8521525" y="14449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250" name="Google Shape;1250;p88"/>
            <p:cNvSpPr txBox="1"/>
            <p:nvPr/>
          </p:nvSpPr>
          <p:spPr>
            <a:xfrm>
              <a:off x="8242500" y="12267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0 1 0 1 0 1  0 </a:t>
              </a:r>
              <a:endParaRPr>
                <a:solidFill>
                  <a:srgbClr val="359FF4"/>
                </a:solidFill>
                <a:latin typeface="Anaheim"/>
                <a:ea typeface="Anaheim"/>
                <a:cs typeface="Anaheim"/>
                <a:sym typeface="Anaheim"/>
              </a:endParaRPr>
            </a:p>
          </p:txBody>
        </p:sp>
        <p:sp>
          <p:nvSpPr>
            <p:cNvPr id="1251" name="Google Shape;1251;p88"/>
            <p:cNvSpPr txBox="1"/>
            <p:nvPr/>
          </p:nvSpPr>
          <p:spPr>
            <a:xfrm>
              <a:off x="8026050" y="9908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0 1 0 1 0 0  0 </a:t>
              </a:r>
              <a:endParaRPr>
                <a:solidFill>
                  <a:srgbClr val="359FF4"/>
                </a:solidFill>
                <a:latin typeface="Anaheim"/>
                <a:ea typeface="Anaheim"/>
                <a:cs typeface="Anaheim"/>
                <a:sym typeface="Anaheim"/>
              </a:endParaRPr>
            </a:p>
          </p:txBody>
        </p:sp>
      </p:grpSp>
      <p:grpSp>
        <p:nvGrpSpPr>
          <p:cNvPr id="1252" name="Google Shape;1252;p88"/>
          <p:cNvGrpSpPr/>
          <p:nvPr/>
        </p:nvGrpSpPr>
        <p:grpSpPr>
          <a:xfrm>
            <a:off x="5942875" y="-164525"/>
            <a:ext cx="1814400" cy="1088975"/>
            <a:chOff x="5942875" y="-164525"/>
            <a:chExt cx="1814400" cy="1088975"/>
          </a:xfrm>
        </p:grpSpPr>
        <p:sp>
          <p:nvSpPr>
            <p:cNvPr id="1253" name="Google Shape;1253;p88"/>
            <p:cNvSpPr txBox="1"/>
            <p:nvPr/>
          </p:nvSpPr>
          <p:spPr>
            <a:xfrm>
              <a:off x="6376975" y="5242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254" name="Google Shape;1254;p88"/>
            <p:cNvSpPr txBox="1"/>
            <p:nvPr/>
          </p:nvSpPr>
          <p:spPr>
            <a:xfrm>
              <a:off x="6224575" y="312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255" name="Google Shape;1255;p88"/>
            <p:cNvSpPr txBox="1"/>
            <p:nvPr/>
          </p:nvSpPr>
          <p:spPr>
            <a:xfrm>
              <a:off x="5942875" y="-164525"/>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256" name="Google Shape;1256;p88"/>
            <p:cNvSpPr txBox="1"/>
            <p:nvPr/>
          </p:nvSpPr>
          <p:spPr>
            <a:xfrm>
              <a:off x="6081625" y="64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grpSp>
      <p:sp>
        <p:nvSpPr>
          <p:cNvPr id="1257" name="Google Shape;1257;p88"/>
          <p:cNvSpPr/>
          <p:nvPr/>
        </p:nvSpPr>
        <p:spPr>
          <a:xfrm>
            <a:off x="6755050" y="-1650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8"/>
          <p:cNvSpPr/>
          <p:nvPr/>
        </p:nvSpPr>
        <p:spPr>
          <a:xfrm>
            <a:off x="8026050" y="-1879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8"/>
          <p:cNvSpPr/>
          <p:nvPr/>
        </p:nvSpPr>
        <p:spPr>
          <a:xfrm>
            <a:off x="6601538" y="312700"/>
            <a:ext cx="2361600" cy="13263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200025"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8"/>
          <p:cNvSpPr txBox="1"/>
          <p:nvPr/>
        </p:nvSpPr>
        <p:spPr>
          <a:xfrm rot="246094">
            <a:off x="6810756" y="660357"/>
            <a:ext cx="1996513" cy="63098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E8BA36"/>
                </a:solidFill>
                <a:latin typeface="Anaheim"/>
                <a:ea typeface="Anaheim"/>
                <a:cs typeface="Anaheim"/>
                <a:sym typeface="Anaheim"/>
              </a:rPr>
              <a:t>Uppgift #1</a:t>
            </a:r>
            <a:endParaRPr sz="2900">
              <a:solidFill>
                <a:srgbClr val="E8BA36"/>
              </a:solidFill>
              <a:latin typeface="Anaheim"/>
              <a:ea typeface="Anaheim"/>
              <a:cs typeface="Anaheim"/>
              <a:sym typeface="Anaheim"/>
            </a:endParaRPr>
          </a:p>
        </p:txBody>
      </p:sp>
      <p:sp>
        <p:nvSpPr>
          <p:cNvPr id="1261" name="Google Shape;1261;p88"/>
          <p:cNvSpPr txBox="1"/>
          <p:nvPr/>
        </p:nvSpPr>
        <p:spPr>
          <a:xfrm>
            <a:off x="236600" y="246950"/>
            <a:ext cx="7305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BBBBBB"/>
                </a:solidFill>
                <a:latin typeface="Fira Code"/>
                <a:ea typeface="Fira Code"/>
                <a:cs typeface="Fira Code"/>
                <a:sym typeface="Fira Code"/>
              </a:rPr>
              <a:t> 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23</a:t>
            </a:r>
            <a:endParaRPr sz="1300">
              <a:solidFill>
                <a:srgbClr val="BBBBBB"/>
              </a:solidFill>
              <a:latin typeface="Fira Code"/>
              <a:ea typeface="Fira Code"/>
              <a:cs typeface="Fira Code"/>
              <a:sym typeface="Fira Code"/>
            </a:endParaRPr>
          </a:p>
        </p:txBody>
      </p:sp>
      <p:cxnSp>
        <p:nvCxnSpPr>
          <p:cNvPr id="1262" name="Google Shape;1262;p88"/>
          <p:cNvCxnSpPr/>
          <p:nvPr/>
        </p:nvCxnSpPr>
        <p:spPr>
          <a:xfrm flipH="1">
            <a:off x="709800" y="246950"/>
            <a:ext cx="41100" cy="4731900"/>
          </a:xfrm>
          <a:prstGeom prst="straightConnector1">
            <a:avLst/>
          </a:prstGeom>
          <a:noFill/>
          <a:ln cap="flat" cmpd="sng" w="19050">
            <a:solidFill>
              <a:srgbClr val="666666"/>
            </a:solidFill>
            <a:prstDash val="solid"/>
            <a:round/>
            <a:headEnd len="med" w="med" type="none"/>
            <a:tailEnd len="med" w="med" type="none"/>
          </a:ln>
        </p:spPr>
      </p:cxnSp>
      <p:sp>
        <p:nvSpPr>
          <p:cNvPr id="1263" name="Google Shape;1263;p88"/>
          <p:cNvSpPr txBox="1"/>
          <p:nvPr/>
        </p:nvSpPr>
        <p:spPr>
          <a:xfrm>
            <a:off x="5942875" y="3310375"/>
            <a:ext cx="28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Anaheim"/>
                <a:ea typeface="Anaheim"/>
                <a:cs typeface="Anaheim"/>
                <a:sym typeface="Anaheim"/>
              </a:rPr>
              <a:t>Kom igång enkelt med uppgift #1</a:t>
            </a:r>
            <a:endParaRPr i="1">
              <a:solidFill>
                <a:schemeClr val="lt1"/>
              </a:solidFill>
              <a:latin typeface="Anaheim"/>
              <a:ea typeface="Anaheim"/>
              <a:cs typeface="Anaheim"/>
              <a:sym typeface="Anaheim"/>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grpSp>
        <p:nvGrpSpPr>
          <p:cNvPr id="1268" name="Google Shape;1268;p89"/>
          <p:cNvGrpSpPr/>
          <p:nvPr/>
        </p:nvGrpSpPr>
        <p:grpSpPr>
          <a:xfrm>
            <a:off x="7857625" y="661875"/>
            <a:ext cx="1668375" cy="1470975"/>
            <a:chOff x="6974825" y="1092500"/>
            <a:chExt cx="1668375" cy="1470975"/>
          </a:xfrm>
        </p:grpSpPr>
        <p:sp>
          <p:nvSpPr>
            <p:cNvPr id="1269" name="Google Shape;1269;p89"/>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270" name="Google Shape;1270;p89"/>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271" name="Google Shape;1271;p89"/>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grpSp>
        <p:nvGrpSpPr>
          <p:cNvPr id="1272" name="Google Shape;1272;p89"/>
          <p:cNvGrpSpPr/>
          <p:nvPr/>
        </p:nvGrpSpPr>
        <p:grpSpPr>
          <a:xfrm>
            <a:off x="6974825" y="1092500"/>
            <a:ext cx="1668375" cy="1470975"/>
            <a:chOff x="6974825" y="1092500"/>
            <a:chExt cx="1668375" cy="1470975"/>
          </a:xfrm>
        </p:grpSpPr>
        <p:sp>
          <p:nvSpPr>
            <p:cNvPr id="1273" name="Google Shape;1273;p89"/>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274" name="Google Shape;1274;p89"/>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275" name="Google Shape;1275;p89"/>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sp>
        <p:nvSpPr>
          <p:cNvPr id="1276" name="Google Shape;1276;p89"/>
          <p:cNvSpPr/>
          <p:nvPr/>
        </p:nvSpPr>
        <p:spPr>
          <a:xfrm>
            <a:off x="236600" y="236600"/>
            <a:ext cx="5246400" cy="4752600"/>
          </a:xfrm>
          <a:prstGeom prst="rect">
            <a:avLst/>
          </a:prstGeom>
          <a:solidFill>
            <a:srgbClr val="2B2B2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9"/>
          <p:cNvSpPr txBox="1"/>
          <p:nvPr/>
        </p:nvSpPr>
        <p:spPr>
          <a:xfrm>
            <a:off x="802375" y="246950"/>
            <a:ext cx="4680600" cy="495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package </a:t>
            </a:r>
            <a:r>
              <a:rPr lang="en" sz="1000">
                <a:solidFill>
                  <a:srgbClr val="BBBBBB"/>
                </a:solidFill>
                <a:latin typeface="Courier New"/>
                <a:ea typeface="Courier New"/>
                <a:cs typeface="Courier New"/>
                <a:sym typeface="Courier New"/>
              </a:rPr>
              <a:t>com.example.YOUR_APP_NAME</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import </a:t>
            </a:r>
            <a:r>
              <a:rPr lang="en" sz="1000">
                <a:solidFill>
                  <a:srgbClr val="BBBBBB"/>
                </a:solidFill>
                <a:latin typeface="Courier New"/>
                <a:ea typeface="Courier New"/>
                <a:cs typeface="Courier New"/>
                <a:sym typeface="Courier New"/>
              </a:rPr>
              <a:t>android.content.</a:t>
            </a:r>
            <a:r>
              <a:rPr i="1" lang="en" sz="1000">
                <a:solidFill>
                  <a:srgbClr val="E5C07B"/>
                </a:solidFill>
                <a:latin typeface="Courier New"/>
                <a:ea typeface="Courier New"/>
                <a:cs typeface="Courier New"/>
                <a:sym typeface="Courier New"/>
              </a:rPr>
              <a:t>Context</a:t>
            </a:r>
            <a:endParaRPr i="1" sz="10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import </a:t>
            </a:r>
            <a:r>
              <a:rPr lang="en" sz="1000">
                <a:solidFill>
                  <a:srgbClr val="BBBBBB"/>
                </a:solidFill>
                <a:latin typeface="Courier New"/>
                <a:ea typeface="Courier New"/>
                <a:cs typeface="Courier New"/>
                <a:sym typeface="Courier New"/>
              </a:rPr>
              <a:t>androidx.room.</a:t>
            </a:r>
            <a:r>
              <a:rPr i="1" lang="en" sz="1000">
                <a:solidFill>
                  <a:srgbClr val="E5C07B"/>
                </a:solidFill>
                <a:latin typeface="Courier New"/>
                <a:ea typeface="Courier New"/>
                <a:cs typeface="Courier New"/>
                <a:sym typeface="Courier New"/>
              </a:rPr>
              <a:t>Database</a:t>
            </a:r>
            <a:endParaRPr i="1" sz="10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import </a:t>
            </a:r>
            <a:r>
              <a:rPr lang="en" sz="1000">
                <a:solidFill>
                  <a:srgbClr val="BBBBBB"/>
                </a:solidFill>
                <a:latin typeface="Courier New"/>
                <a:ea typeface="Courier New"/>
                <a:cs typeface="Courier New"/>
                <a:sym typeface="Courier New"/>
              </a:rPr>
              <a:t>androidx.room.</a:t>
            </a:r>
            <a:r>
              <a:rPr lang="en" sz="1000">
                <a:solidFill>
                  <a:srgbClr val="E5C07B"/>
                </a:solidFill>
                <a:latin typeface="Courier New"/>
                <a:ea typeface="Courier New"/>
                <a:cs typeface="Courier New"/>
                <a:sym typeface="Courier New"/>
              </a:rPr>
              <a:t>Room</a:t>
            </a:r>
            <a:endParaRPr sz="10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import </a:t>
            </a:r>
            <a:r>
              <a:rPr lang="en" sz="1000">
                <a:solidFill>
                  <a:srgbClr val="BBBBBB"/>
                </a:solidFill>
                <a:latin typeface="Courier New"/>
                <a:ea typeface="Courier New"/>
                <a:cs typeface="Courier New"/>
                <a:sym typeface="Courier New"/>
              </a:rPr>
              <a:t>androidx.room.</a:t>
            </a:r>
            <a:r>
              <a:rPr i="1" lang="en" sz="1000">
                <a:solidFill>
                  <a:srgbClr val="E5C07B"/>
                </a:solidFill>
                <a:latin typeface="Courier New"/>
                <a:ea typeface="Courier New"/>
                <a:cs typeface="Courier New"/>
                <a:sym typeface="Courier New"/>
              </a:rPr>
              <a:t>RoomDatabase</a:t>
            </a:r>
            <a:endParaRPr i="1" sz="10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import </a:t>
            </a:r>
            <a:r>
              <a:rPr lang="en" sz="1000">
                <a:solidFill>
                  <a:srgbClr val="BBBBBB"/>
                </a:solidFill>
                <a:latin typeface="Courier New"/>
                <a:ea typeface="Courier New"/>
                <a:cs typeface="Courier New"/>
                <a:sym typeface="Courier New"/>
              </a:rPr>
              <a:t>androidx.room.</a:t>
            </a:r>
            <a:r>
              <a:rPr i="1" lang="en" sz="1000">
                <a:solidFill>
                  <a:srgbClr val="E5C07B"/>
                </a:solidFill>
                <a:latin typeface="Courier New"/>
                <a:ea typeface="Courier New"/>
                <a:cs typeface="Courier New"/>
                <a:sym typeface="Courier New"/>
              </a:rPr>
              <a:t>TypeConverters</a:t>
            </a:r>
            <a:endParaRPr sz="1000">
              <a:solidFill>
                <a:srgbClr val="E5C07B"/>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E5C07B"/>
                </a:solidFill>
                <a:latin typeface="Courier New"/>
                <a:ea typeface="Courier New"/>
                <a:cs typeface="Courier New"/>
                <a:sym typeface="Courier New"/>
              </a:rPr>
              <a:t>@Database</a:t>
            </a:r>
            <a:r>
              <a:rPr lang="en" sz="1000">
                <a:solidFill>
                  <a:srgbClr val="E8BA36"/>
                </a:solidFill>
                <a:latin typeface="Courier New"/>
                <a:ea typeface="Courier New"/>
                <a:cs typeface="Courier New"/>
                <a:sym typeface="Courier New"/>
              </a:rPr>
              <a:t>(</a:t>
            </a:r>
            <a:r>
              <a:rPr lang="en" sz="1000">
                <a:solidFill>
                  <a:srgbClr val="D19A66"/>
                </a:solidFill>
                <a:latin typeface="Courier New"/>
                <a:ea typeface="Courier New"/>
                <a:cs typeface="Courier New"/>
                <a:sym typeface="Courier New"/>
              </a:rPr>
              <a:t>entities = </a:t>
            </a:r>
            <a:r>
              <a:rPr lang="en" sz="1000">
                <a:solidFill>
                  <a:srgbClr val="E8BA36"/>
                </a:solidFill>
                <a:latin typeface="Courier New"/>
                <a:ea typeface="Courier New"/>
                <a:cs typeface="Courier New"/>
                <a:sym typeface="Courier New"/>
              </a:rPr>
              <a:t>[</a:t>
            </a:r>
            <a:r>
              <a:rPr lang="en" sz="1000">
                <a:solidFill>
                  <a:srgbClr val="E5C07B"/>
                </a:solidFill>
                <a:latin typeface="Courier New"/>
                <a:ea typeface="Courier New"/>
                <a:cs typeface="Courier New"/>
                <a:sym typeface="Courier New"/>
              </a:rPr>
              <a:t>Student</a:t>
            </a:r>
            <a:r>
              <a:rPr lang="en" sz="1000">
                <a:solidFill>
                  <a:srgbClr val="BBBBBB"/>
                </a:solidFill>
                <a:latin typeface="Courier New"/>
                <a:ea typeface="Courier New"/>
                <a:cs typeface="Courier New"/>
                <a:sym typeface="Courier New"/>
              </a:rPr>
              <a:t>::</a:t>
            </a:r>
            <a:r>
              <a:rPr i="1" lang="en" sz="1000">
                <a:solidFill>
                  <a:srgbClr val="D55FDE"/>
                </a:solidFill>
                <a:latin typeface="Courier New"/>
                <a:ea typeface="Courier New"/>
                <a:cs typeface="Courier New"/>
                <a:sym typeface="Courier New"/>
              </a:rPr>
              <a:t>class</a:t>
            </a:r>
            <a:r>
              <a:rPr lang="en" sz="1000">
                <a:solidFill>
                  <a:srgbClr val="E8BA36"/>
                </a:solidFill>
                <a:latin typeface="Courier New"/>
                <a:ea typeface="Courier New"/>
                <a:cs typeface="Courier New"/>
                <a:sym typeface="Courier New"/>
              </a:rPr>
              <a:t>]</a:t>
            </a:r>
            <a:r>
              <a:rPr lang="en" sz="1000">
                <a:solidFill>
                  <a:srgbClr val="BBBBBB"/>
                </a:solidFill>
                <a:latin typeface="Courier New"/>
                <a:ea typeface="Courier New"/>
                <a:cs typeface="Courier New"/>
                <a:sym typeface="Courier New"/>
              </a:rPr>
              <a:t>, </a:t>
            </a:r>
            <a:r>
              <a:rPr lang="en" sz="1000">
                <a:solidFill>
                  <a:srgbClr val="D19A66"/>
                </a:solidFill>
                <a:latin typeface="Courier New"/>
                <a:ea typeface="Courier New"/>
                <a:cs typeface="Courier New"/>
                <a:sym typeface="Courier New"/>
              </a:rPr>
              <a:t>version = 1</a:t>
            </a:r>
            <a:r>
              <a:rPr lang="en" sz="1000">
                <a:solidFill>
                  <a:srgbClr val="E8BA36"/>
                </a:solidFill>
                <a:latin typeface="Courier New"/>
                <a:ea typeface="Courier New"/>
                <a:cs typeface="Courier New"/>
                <a:sym typeface="Courier New"/>
              </a:rPr>
              <a:t>)</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abstract class </a:t>
            </a:r>
            <a:r>
              <a:rPr i="1" lang="en" sz="1000">
                <a:solidFill>
                  <a:srgbClr val="E5C07B"/>
                </a:solidFill>
                <a:latin typeface="Courier New"/>
                <a:ea typeface="Courier New"/>
                <a:cs typeface="Courier New"/>
                <a:sym typeface="Courier New"/>
              </a:rPr>
              <a:t>AppDatabase </a:t>
            </a:r>
            <a:r>
              <a:rPr lang="en" sz="1000">
                <a:solidFill>
                  <a:srgbClr val="BBBBBB"/>
                </a:solidFill>
                <a:latin typeface="Courier New"/>
                <a:ea typeface="Courier New"/>
                <a:cs typeface="Courier New"/>
                <a:sym typeface="Courier New"/>
              </a:rPr>
              <a:t>: </a:t>
            </a:r>
            <a:r>
              <a:rPr lang="en" sz="1000">
                <a:solidFill>
                  <a:srgbClr val="61AFEF"/>
                </a:solidFill>
                <a:latin typeface="Courier New"/>
                <a:ea typeface="Courier New"/>
                <a:cs typeface="Courier New"/>
                <a:sym typeface="Courier New"/>
              </a:rPr>
              <a:t>RoomDatabase</a:t>
            </a:r>
            <a:r>
              <a:rPr lang="en" sz="1000">
                <a:solidFill>
                  <a:srgbClr val="E8BA36"/>
                </a:solidFill>
                <a:latin typeface="Courier New"/>
                <a:ea typeface="Courier New"/>
                <a:cs typeface="Courier New"/>
                <a:sym typeface="Courier New"/>
              </a:rPr>
              <a:t>() {</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E8BA36"/>
                </a:solidFill>
                <a:latin typeface="Courier New"/>
                <a:ea typeface="Courier New"/>
                <a:cs typeface="Courier New"/>
                <a:sym typeface="Courier New"/>
              </a:rPr>
              <a:t>   </a:t>
            </a:r>
            <a:r>
              <a:rPr i="1" lang="en" sz="1000">
                <a:solidFill>
                  <a:srgbClr val="D55FDE"/>
                </a:solidFill>
                <a:latin typeface="Courier New"/>
                <a:ea typeface="Courier New"/>
                <a:cs typeface="Courier New"/>
                <a:sym typeface="Courier New"/>
              </a:rPr>
              <a:t>abstract fun </a:t>
            </a:r>
            <a:r>
              <a:rPr lang="en" sz="1000">
                <a:solidFill>
                  <a:srgbClr val="61AFEF"/>
                </a:solidFill>
                <a:latin typeface="Courier New"/>
                <a:ea typeface="Courier New"/>
                <a:cs typeface="Courier New"/>
                <a:sym typeface="Courier New"/>
              </a:rPr>
              <a:t>studentDao</a:t>
            </a:r>
            <a:r>
              <a:rPr lang="en" sz="1000">
                <a:solidFill>
                  <a:srgbClr val="E8BA36"/>
                </a:solidFill>
                <a:latin typeface="Courier New"/>
                <a:ea typeface="Courier New"/>
                <a:cs typeface="Courier New"/>
                <a:sym typeface="Courier New"/>
              </a:rPr>
              <a:t>()</a:t>
            </a:r>
            <a:r>
              <a:rPr lang="en" sz="1000">
                <a:solidFill>
                  <a:srgbClr val="BBBBBB"/>
                </a:solidFill>
                <a:latin typeface="Courier New"/>
                <a:ea typeface="Courier New"/>
                <a:cs typeface="Courier New"/>
                <a:sym typeface="Courier New"/>
              </a:rPr>
              <a:t>: </a:t>
            </a:r>
            <a:r>
              <a:rPr lang="en" sz="1000">
                <a:solidFill>
                  <a:srgbClr val="E5C07B"/>
                </a:solidFill>
                <a:latin typeface="Courier New"/>
                <a:ea typeface="Courier New"/>
                <a:cs typeface="Courier New"/>
                <a:sym typeface="Courier New"/>
              </a:rPr>
              <a:t>StudentDao</a:t>
            </a:r>
            <a:endParaRPr sz="1000">
              <a:solidFill>
                <a:srgbClr val="E5C07B"/>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E5C07B"/>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E5C07B"/>
                </a:solidFill>
                <a:latin typeface="Courier New"/>
                <a:ea typeface="Courier New"/>
                <a:cs typeface="Courier New"/>
                <a:sym typeface="Courier New"/>
              </a:rPr>
              <a:t>   </a:t>
            </a:r>
            <a:r>
              <a:rPr i="1" lang="en" sz="1000">
                <a:solidFill>
                  <a:srgbClr val="D55FDE"/>
                </a:solidFill>
                <a:latin typeface="Courier New"/>
                <a:ea typeface="Courier New"/>
                <a:cs typeface="Courier New"/>
                <a:sym typeface="Courier New"/>
              </a:rPr>
              <a:t>companion object </a:t>
            </a:r>
            <a:r>
              <a:rPr lang="en" sz="1000">
                <a:solidFill>
                  <a:srgbClr val="54A857"/>
                </a:solidFill>
                <a:latin typeface="Courier New"/>
                <a:ea typeface="Courier New"/>
                <a:cs typeface="Courier New"/>
                <a:sym typeface="Courier New"/>
              </a:rPr>
              <a:t>{</a:t>
            </a:r>
            <a:endParaRPr sz="10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54A857"/>
                </a:solidFill>
                <a:latin typeface="Courier New"/>
                <a:ea typeface="Courier New"/>
                <a:cs typeface="Courier New"/>
                <a:sym typeface="Courier New"/>
              </a:rPr>
              <a:t>       </a:t>
            </a:r>
            <a:r>
              <a:rPr i="1" lang="en" sz="1000">
                <a:solidFill>
                  <a:srgbClr val="E5C07B"/>
                </a:solidFill>
                <a:latin typeface="Courier New"/>
                <a:ea typeface="Courier New"/>
                <a:cs typeface="Courier New"/>
                <a:sym typeface="Courier New"/>
              </a:rPr>
              <a:t>@Volatile</a:t>
            </a:r>
            <a:endParaRPr i="1" sz="10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E5C07B"/>
                </a:solidFill>
                <a:latin typeface="Courier New"/>
                <a:ea typeface="Courier New"/>
                <a:cs typeface="Courier New"/>
                <a:sym typeface="Courier New"/>
              </a:rPr>
              <a:t>       </a:t>
            </a:r>
            <a:r>
              <a:rPr i="1" lang="en" sz="1000">
                <a:solidFill>
                  <a:srgbClr val="D55FDE"/>
                </a:solidFill>
                <a:latin typeface="Courier New"/>
                <a:ea typeface="Courier New"/>
                <a:cs typeface="Courier New"/>
                <a:sym typeface="Courier New"/>
              </a:rPr>
              <a:t>private var </a:t>
            </a:r>
            <a:r>
              <a:rPr lang="en" sz="1000">
                <a:solidFill>
                  <a:srgbClr val="EF596F"/>
                </a:solidFill>
                <a:latin typeface="Courier New"/>
                <a:ea typeface="Courier New"/>
                <a:cs typeface="Courier New"/>
                <a:sym typeface="Courier New"/>
              </a:rPr>
              <a:t>INSTANCE</a:t>
            </a:r>
            <a:r>
              <a:rPr lang="en" sz="1000">
                <a:solidFill>
                  <a:srgbClr val="BBBBBB"/>
                </a:solidFill>
                <a:latin typeface="Courier New"/>
                <a:ea typeface="Courier New"/>
                <a:cs typeface="Courier New"/>
                <a:sym typeface="Courier New"/>
              </a:rPr>
              <a:t>: </a:t>
            </a:r>
            <a:r>
              <a:rPr i="1" lang="en" sz="1000">
                <a:solidFill>
                  <a:srgbClr val="E5C07B"/>
                </a:solidFill>
                <a:latin typeface="Courier New"/>
                <a:ea typeface="Courier New"/>
                <a:cs typeface="Courier New"/>
                <a:sym typeface="Courier New"/>
              </a:rPr>
              <a:t>AppDatabase</a:t>
            </a:r>
            <a:r>
              <a:rPr lang="en" sz="1000">
                <a:solidFill>
                  <a:srgbClr val="BBBBBB"/>
                </a:solidFill>
                <a:latin typeface="Courier New"/>
                <a:ea typeface="Courier New"/>
                <a:cs typeface="Courier New"/>
                <a:sym typeface="Courier New"/>
              </a:rPr>
              <a:t>? = </a:t>
            </a:r>
            <a:r>
              <a:rPr i="1" lang="en" sz="1000">
                <a:solidFill>
                  <a:srgbClr val="D55FDE"/>
                </a:solidFill>
                <a:latin typeface="Courier New"/>
                <a:ea typeface="Courier New"/>
                <a:cs typeface="Courier New"/>
                <a:sym typeface="Courier New"/>
              </a:rPr>
              <a:t>null</a:t>
            </a:r>
            <a:endParaRPr i="1" sz="1000">
              <a:solidFill>
                <a:srgbClr val="D55FDE"/>
              </a:solidFill>
              <a:latin typeface="Courier New"/>
              <a:ea typeface="Courier New"/>
              <a:cs typeface="Courier New"/>
              <a:sym typeface="Courier New"/>
            </a:endParaRPr>
          </a:p>
          <a:p>
            <a:pPr indent="0" lvl="0" marL="0" rtl="0" algn="l">
              <a:spcBef>
                <a:spcPts val="0"/>
              </a:spcBef>
              <a:spcAft>
                <a:spcPts val="0"/>
              </a:spcAft>
              <a:buNone/>
            </a:pPr>
            <a:r>
              <a:t/>
            </a:r>
            <a:endParaRPr i="1" sz="1000">
              <a:solidFill>
                <a:srgbClr val="D55FDE"/>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       fun </a:t>
            </a:r>
            <a:r>
              <a:rPr lang="en" sz="1000">
                <a:solidFill>
                  <a:srgbClr val="61AFEF"/>
                </a:solidFill>
                <a:latin typeface="Courier New"/>
                <a:ea typeface="Courier New"/>
                <a:cs typeface="Courier New"/>
                <a:sym typeface="Courier New"/>
              </a:rPr>
              <a:t>getInstance</a:t>
            </a:r>
            <a:r>
              <a:rPr lang="en" sz="1000">
                <a:solidFill>
                  <a:srgbClr val="E8BA36"/>
                </a:solidFill>
                <a:latin typeface="Courier New"/>
                <a:ea typeface="Courier New"/>
                <a:cs typeface="Courier New"/>
                <a:sym typeface="Courier New"/>
              </a:rPr>
              <a:t>(</a:t>
            </a:r>
            <a:r>
              <a:rPr lang="en" sz="1000">
                <a:solidFill>
                  <a:srgbClr val="D19A66"/>
                </a:solidFill>
                <a:latin typeface="Courier New"/>
                <a:ea typeface="Courier New"/>
                <a:cs typeface="Courier New"/>
                <a:sym typeface="Courier New"/>
              </a:rPr>
              <a:t>context</a:t>
            </a:r>
            <a:r>
              <a:rPr lang="en" sz="1000">
                <a:solidFill>
                  <a:srgbClr val="BBBBBB"/>
                </a:solidFill>
                <a:latin typeface="Courier New"/>
                <a:ea typeface="Courier New"/>
                <a:cs typeface="Courier New"/>
                <a:sym typeface="Courier New"/>
              </a:rPr>
              <a:t>: </a:t>
            </a:r>
            <a:r>
              <a:rPr i="1" lang="en" sz="1000">
                <a:solidFill>
                  <a:srgbClr val="E5C07B"/>
                </a:solidFill>
                <a:latin typeface="Courier New"/>
                <a:ea typeface="Courier New"/>
                <a:cs typeface="Courier New"/>
                <a:sym typeface="Courier New"/>
              </a:rPr>
              <a:t>Context</a:t>
            </a:r>
            <a:r>
              <a:rPr lang="en" sz="1000">
                <a:solidFill>
                  <a:srgbClr val="E8BA36"/>
                </a:solidFill>
                <a:latin typeface="Courier New"/>
                <a:ea typeface="Courier New"/>
                <a:cs typeface="Courier New"/>
                <a:sym typeface="Courier New"/>
              </a:rPr>
              <a:t>)</a:t>
            </a:r>
            <a:r>
              <a:rPr lang="en" sz="1000">
                <a:solidFill>
                  <a:srgbClr val="BBBBBB"/>
                </a:solidFill>
                <a:latin typeface="Courier New"/>
                <a:ea typeface="Courier New"/>
                <a:cs typeface="Courier New"/>
                <a:sym typeface="Courier New"/>
              </a:rPr>
              <a:t>: </a:t>
            </a:r>
            <a:r>
              <a:rPr i="1" lang="en" sz="1000">
                <a:solidFill>
                  <a:srgbClr val="E5C07B"/>
                </a:solidFill>
                <a:latin typeface="Courier New"/>
                <a:ea typeface="Courier New"/>
                <a:cs typeface="Courier New"/>
                <a:sym typeface="Courier New"/>
              </a:rPr>
              <a:t>AppDatabase </a:t>
            </a:r>
            <a:r>
              <a:rPr lang="en" sz="1000">
                <a:solidFill>
                  <a:srgbClr val="359FF4"/>
                </a:solidFill>
                <a:latin typeface="Courier New"/>
                <a:ea typeface="Courier New"/>
                <a:cs typeface="Courier New"/>
                <a:sym typeface="Courier New"/>
              </a:rPr>
              <a:t>{</a:t>
            </a:r>
            <a:endParaRPr sz="10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59FF4"/>
                </a:solidFill>
                <a:latin typeface="Courier New"/>
                <a:ea typeface="Courier New"/>
                <a:cs typeface="Courier New"/>
                <a:sym typeface="Courier New"/>
              </a:rPr>
              <a:t>           </a:t>
            </a:r>
            <a:r>
              <a:rPr i="1" lang="en" sz="1000">
                <a:solidFill>
                  <a:srgbClr val="D55FDE"/>
                </a:solidFill>
                <a:latin typeface="Courier New"/>
                <a:ea typeface="Courier New"/>
                <a:cs typeface="Courier New"/>
                <a:sym typeface="Courier New"/>
              </a:rPr>
              <a:t>return </a:t>
            </a:r>
            <a:r>
              <a:rPr lang="en" sz="1000">
                <a:solidFill>
                  <a:srgbClr val="EF596F"/>
                </a:solidFill>
                <a:latin typeface="Courier New"/>
                <a:ea typeface="Courier New"/>
                <a:cs typeface="Courier New"/>
                <a:sym typeface="Courier New"/>
              </a:rPr>
              <a:t>INSTANCE </a:t>
            </a:r>
            <a:r>
              <a:rPr lang="en" sz="1000">
                <a:solidFill>
                  <a:srgbClr val="BBBBBB"/>
                </a:solidFill>
                <a:latin typeface="Courier New"/>
                <a:ea typeface="Courier New"/>
                <a:cs typeface="Courier New"/>
                <a:sym typeface="Courier New"/>
              </a:rPr>
              <a:t>?: </a:t>
            </a:r>
            <a:r>
              <a:rPr lang="en" sz="1000">
                <a:solidFill>
                  <a:srgbClr val="61AFEF"/>
                </a:solidFill>
                <a:latin typeface="Courier New"/>
                <a:ea typeface="Courier New"/>
                <a:cs typeface="Courier New"/>
                <a:sym typeface="Courier New"/>
              </a:rPr>
              <a:t>synchronized</a:t>
            </a:r>
            <a:r>
              <a:rPr lang="en" sz="1000">
                <a:solidFill>
                  <a:srgbClr val="E8BA36"/>
                </a:solidFill>
                <a:latin typeface="Courier New"/>
                <a:ea typeface="Courier New"/>
                <a:cs typeface="Courier New"/>
                <a:sym typeface="Courier New"/>
              </a:rPr>
              <a:t>(</a:t>
            </a:r>
            <a:r>
              <a:rPr i="1" lang="en" sz="1000">
                <a:solidFill>
                  <a:srgbClr val="D55FDE"/>
                </a:solidFill>
                <a:latin typeface="Courier New"/>
                <a:ea typeface="Courier New"/>
                <a:cs typeface="Courier New"/>
                <a:sym typeface="Courier New"/>
              </a:rPr>
              <a:t>this</a:t>
            </a:r>
            <a:r>
              <a:rPr lang="en" sz="1000">
                <a:solidFill>
                  <a:srgbClr val="E8BA36"/>
                </a:solidFill>
                <a:latin typeface="Courier New"/>
                <a:ea typeface="Courier New"/>
                <a:cs typeface="Courier New"/>
                <a:sym typeface="Courier New"/>
              </a:rPr>
              <a:t>) </a:t>
            </a:r>
            <a:r>
              <a:rPr lang="en" sz="1000">
                <a:solidFill>
                  <a:srgbClr val="5060BB"/>
                </a:solidFill>
                <a:latin typeface="Courier New"/>
                <a:ea typeface="Courier New"/>
                <a:cs typeface="Courier New"/>
                <a:sym typeface="Courier New"/>
              </a:rPr>
              <a:t>{</a:t>
            </a:r>
            <a:endParaRPr sz="1000">
              <a:solidFill>
                <a:srgbClr val="5060BB"/>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5060BB"/>
                </a:solidFill>
                <a:latin typeface="Courier New"/>
                <a:ea typeface="Courier New"/>
                <a:cs typeface="Courier New"/>
                <a:sym typeface="Courier New"/>
              </a:rPr>
              <a:t>               </a:t>
            </a:r>
            <a:r>
              <a:rPr i="1" lang="en" sz="1000">
                <a:solidFill>
                  <a:srgbClr val="D55FDE"/>
                </a:solidFill>
                <a:latin typeface="Courier New"/>
                <a:ea typeface="Courier New"/>
                <a:cs typeface="Courier New"/>
                <a:sym typeface="Courier New"/>
              </a:rPr>
              <a:t>val </a:t>
            </a:r>
            <a:r>
              <a:rPr lang="en" sz="1000">
                <a:solidFill>
                  <a:srgbClr val="BBBBBB"/>
                </a:solidFill>
                <a:latin typeface="Courier New"/>
                <a:ea typeface="Courier New"/>
                <a:cs typeface="Courier New"/>
                <a:sym typeface="Courier New"/>
              </a:rPr>
              <a:t>instance = </a:t>
            </a:r>
            <a:r>
              <a:rPr lang="en" sz="1000">
                <a:solidFill>
                  <a:srgbClr val="E5C07B"/>
                </a:solidFill>
                <a:latin typeface="Courier New"/>
                <a:ea typeface="Courier New"/>
                <a:cs typeface="Courier New"/>
                <a:sym typeface="Courier New"/>
              </a:rPr>
              <a:t>Room</a:t>
            </a:r>
            <a:r>
              <a:rPr lang="en" sz="1000">
                <a:solidFill>
                  <a:srgbClr val="BBBBBB"/>
                </a:solidFill>
                <a:latin typeface="Courier New"/>
                <a:ea typeface="Courier New"/>
                <a:cs typeface="Courier New"/>
                <a:sym typeface="Courier New"/>
              </a:rPr>
              <a:t>.</a:t>
            </a:r>
            <a:r>
              <a:rPr lang="en" sz="1000">
                <a:solidFill>
                  <a:srgbClr val="61AFEF"/>
                </a:solidFill>
                <a:latin typeface="Courier New"/>
                <a:ea typeface="Courier New"/>
                <a:cs typeface="Courier New"/>
                <a:sym typeface="Courier New"/>
              </a:rPr>
              <a:t>databaseBuilder</a:t>
            </a:r>
            <a:r>
              <a:rPr lang="en" sz="1000">
                <a:solidFill>
                  <a:srgbClr val="E8BA36"/>
                </a:solidFill>
                <a:latin typeface="Courier New"/>
                <a:ea typeface="Courier New"/>
                <a:cs typeface="Courier New"/>
                <a:sym typeface="Courier New"/>
              </a:rPr>
              <a:t>(</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E8BA36"/>
                </a:solidFill>
                <a:latin typeface="Courier New"/>
                <a:ea typeface="Courier New"/>
                <a:cs typeface="Courier New"/>
                <a:sym typeface="Courier New"/>
              </a:rPr>
              <a:t>                   </a:t>
            </a:r>
            <a:r>
              <a:rPr lang="en" sz="1000">
                <a:solidFill>
                  <a:srgbClr val="D19A66"/>
                </a:solidFill>
                <a:latin typeface="Courier New"/>
                <a:ea typeface="Courier New"/>
                <a:cs typeface="Courier New"/>
                <a:sym typeface="Courier New"/>
              </a:rPr>
              <a:t>context</a:t>
            </a:r>
            <a:r>
              <a:rPr lang="en" sz="1000">
                <a:solidFill>
                  <a:srgbClr val="BBBBBB"/>
                </a:solidFill>
                <a:latin typeface="Courier New"/>
                <a:ea typeface="Courier New"/>
                <a:cs typeface="Courier New"/>
                <a:sym typeface="Courier New"/>
              </a:rPr>
              <a:t>.</a:t>
            </a:r>
            <a:r>
              <a:rPr lang="en" sz="1000">
                <a:solidFill>
                  <a:srgbClr val="EF596F"/>
                </a:solidFill>
                <a:latin typeface="Courier New"/>
                <a:ea typeface="Courier New"/>
                <a:cs typeface="Courier New"/>
                <a:sym typeface="Courier New"/>
              </a:rPr>
              <a:t>applicationContext</a:t>
            </a:r>
            <a:r>
              <a:rPr lang="en"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BBBBBB"/>
                </a:solidFill>
                <a:latin typeface="Courier New"/>
                <a:ea typeface="Courier New"/>
                <a:cs typeface="Courier New"/>
                <a:sym typeface="Courier New"/>
              </a:rPr>
              <a:t>                   </a:t>
            </a:r>
            <a:r>
              <a:rPr i="1" lang="en" sz="1000">
                <a:solidFill>
                  <a:srgbClr val="E5C07B"/>
                </a:solidFill>
                <a:latin typeface="Courier New"/>
                <a:ea typeface="Courier New"/>
                <a:cs typeface="Courier New"/>
                <a:sym typeface="Courier New"/>
              </a:rPr>
              <a:t>AppDatabase</a:t>
            </a:r>
            <a:r>
              <a:rPr lang="en" sz="1000">
                <a:solidFill>
                  <a:srgbClr val="BBBBBB"/>
                </a:solidFill>
                <a:latin typeface="Courier New"/>
                <a:ea typeface="Courier New"/>
                <a:cs typeface="Courier New"/>
                <a:sym typeface="Courier New"/>
              </a:rPr>
              <a:t>::</a:t>
            </a:r>
            <a:r>
              <a:rPr i="1" lang="en" sz="1000">
                <a:solidFill>
                  <a:srgbClr val="D55FDE"/>
                </a:solidFill>
                <a:latin typeface="Courier New"/>
                <a:ea typeface="Courier New"/>
                <a:cs typeface="Courier New"/>
                <a:sym typeface="Courier New"/>
              </a:rPr>
              <a:t>class</a:t>
            </a:r>
            <a:r>
              <a:rPr lang="en" sz="1000">
                <a:solidFill>
                  <a:srgbClr val="BBBBBB"/>
                </a:solidFill>
                <a:latin typeface="Courier New"/>
                <a:ea typeface="Courier New"/>
                <a:cs typeface="Courier New"/>
                <a:sym typeface="Courier New"/>
              </a:rPr>
              <a:t>.</a:t>
            </a:r>
            <a:r>
              <a:rPr lang="en" sz="1000">
                <a:solidFill>
                  <a:srgbClr val="EF596F"/>
                </a:solidFill>
                <a:latin typeface="Courier New"/>
                <a:ea typeface="Courier New"/>
                <a:cs typeface="Courier New"/>
                <a:sym typeface="Courier New"/>
              </a:rPr>
              <a:t>java</a:t>
            </a:r>
            <a:r>
              <a:rPr lang="en" sz="1000">
                <a:solidFill>
                  <a:srgbClr val="BBBBBB"/>
                </a:solidFill>
                <a:latin typeface="Courier New"/>
                <a:ea typeface="Courier New"/>
                <a:cs typeface="Courier New"/>
                <a:sym typeface="Courier New"/>
              </a:rPr>
              <a:t>,</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BBBBBB"/>
                </a:solidFill>
                <a:latin typeface="Courier New"/>
                <a:ea typeface="Courier New"/>
                <a:cs typeface="Courier New"/>
                <a:sym typeface="Courier New"/>
              </a:rPr>
              <a:t>                   </a:t>
            </a:r>
            <a:r>
              <a:rPr lang="en" sz="1000">
                <a:solidFill>
                  <a:srgbClr val="89CA78"/>
                </a:solidFill>
                <a:latin typeface="Courier New"/>
                <a:ea typeface="Courier New"/>
                <a:cs typeface="Courier New"/>
                <a:sym typeface="Courier New"/>
              </a:rPr>
              <a:t>"my-app-db"</a:t>
            </a:r>
            <a:endParaRPr sz="1000">
              <a:solidFill>
                <a:srgbClr val="89CA78"/>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89CA78"/>
                </a:solidFill>
                <a:latin typeface="Courier New"/>
                <a:ea typeface="Courier New"/>
                <a:cs typeface="Courier New"/>
                <a:sym typeface="Courier New"/>
              </a:rPr>
              <a:t>               </a:t>
            </a:r>
            <a:r>
              <a:rPr lang="en" sz="1000">
                <a:solidFill>
                  <a:srgbClr val="E8BA36"/>
                </a:solidFill>
                <a:latin typeface="Courier New"/>
                <a:ea typeface="Courier New"/>
                <a:cs typeface="Courier New"/>
                <a:sym typeface="Courier New"/>
              </a:rPr>
              <a:t>)</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E8BA36"/>
                </a:solidFill>
                <a:latin typeface="Courier New"/>
                <a:ea typeface="Courier New"/>
                <a:cs typeface="Courier New"/>
                <a:sym typeface="Courier New"/>
              </a:rPr>
              <a:t>                   </a:t>
            </a:r>
            <a:r>
              <a:rPr lang="en" sz="1000">
                <a:solidFill>
                  <a:srgbClr val="BBBBBB"/>
                </a:solidFill>
                <a:latin typeface="Courier New"/>
                <a:ea typeface="Courier New"/>
                <a:cs typeface="Courier New"/>
                <a:sym typeface="Courier New"/>
              </a:rPr>
              <a:t>.</a:t>
            </a:r>
            <a:r>
              <a:rPr lang="en" sz="1000">
                <a:solidFill>
                  <a:srgbClr val="61AFEF"/>
                </a:solidFill>
                <a:latin typeface="Courier New"/>
                <a:ea typeface="Courier New"/>
                <a:cs typeface="Courier New"/>
                <a:sym typeface="Courier New"/>
              </a:rPr>
              <a:t>build</a:t>
            </a:r>
            <a:r>
              <a:rPr lang="en" sz="1000">
                <a:solidFill>
                  <a:srgbClr val="E8BA36"/>
                </a:solidFill>
                <a:latin typeface="Courier New"/>
                <a:ea typeface="Courier New"/>
                <a:cs typeface="Courier New"/>
                <a:sym typeface="Courier New"/>
              </a:rPr>
              <a:t>()</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E8BA36"/>
                </a:solidFill>
                <a:latin typeface="Courier New"/>
                <a:ea typeface="Courier New"/>
                <a:cs typeface="Courier New"/>
                <a:sym typeface="Courier New"/>
              </a:rPr>
              <a:t>               </a:t>
            </a:r>
            <a:r>
              <a:rPr lang="en" sz="1000">
                <a:solidFill>
                  <a:srgbClr val="EF596F"/>
                </a:solidFill>
                <a:latin typeface="Courier New"/>
                <a:ea typeface="Courier New"/>
                <a:cs typeface="Courier New"/>
                <a:sym typeface="Courier New"/>
              </a:rPr>
              <a:t>INSTANCE </a:t>
            </a:r>
            <a:r>
              <a:rPr lang="en" sz="1000">
                <a:solidFill>
                  <a:srgbClr val="BBBBBB"/>
                </a:solidFill>
                <a:latin typeface="Courier New"/>
                <a:ea typeface="Courier New"/>
                <a:cs typeface="Courier New"/>
                <a:sym typeface="Courier New"/>
              </a:rPr>
              <a:t>= instance</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BBBBBB"/>
                </a:solidFill>
                <a:latin typeface="Courier New"/>
                <a:ea typeface="Courier New"/>
                <a:cs typeface="Courier New"/>
                <a:sym typeface="Courier New"/>
              </a:rPr>
              <a:t>               instance</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BBBBBB"/>
                </a:solidFill>
                <a:latin typeface="Courier New"/>
                <a:ea typeface="Courier New"/>
                <a:cs typeface="Courier New"/>
                <a:sym typeface="Courier New"/>
              </a:rPr>
              <a:t>           </a:t>
            </a:r>
            <a:r>
              <a:rPr lang="en" sz="1000">
                <a:solidFill>
                  <a:srgbClr val="5060BB"/>
                </a:solidFill>
                <a:latin typeface="Courier New"/>
                <a:ea typeface="Courier New"/>
                <a:cs typeface="Courier New"/>
                <a:sym typeface="Courier New"/>
              </a:rPr>
              <a:t>}</a:t>
            </a:r>
            <a:endParaRPr sz="1000">
              <a:solidFill>
                <a:srgbClr val="5060BB"/>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5060BB"/>
                </a:solidFill>
                <a:latin typeface="Courier New"/>
                <a:ea typeface="Courier New"/>
                <a:cs typeface="Courier New"/>
                <a:sym typeface="Courier New"/>
              </a:rPr>
              <a:t>       </a:t>
            </a:r>
            <a:r>
              <a:rPr lang="en" sz="1000">
                <a:solidFill>
                  <a:srgbClr val="359FF4"/>
                </a:solidFill>
                <a:latin typeface="Courier New"/>
                <a:ea typeface="Courier New"/>
                <a:cs typeface="Courier New"/>
                <a:sym typeface="Courier New"/>
              </a:rPr>
              <a:t>}</a:t>
            </a:r>
            <a:endParaRPr sz="10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59FF4"/>
                </a:solidFill>
                <a:latin typeface="Courier New"/>
                <a:ea typeface="Courier New"/>
                <a:cs typeface="Courier New"/>
                <a:sym typeface="Courier New"/>
              </a:rPr>
              <a:t>   </a:t>
            </a:r>
            <a:r>
              <a:rPr lang="en" sz="1000">
                <a:solidFill>
                  <a:srgbClr val="54A857"/>
                </a:solidFill>
                <a:latin typeface="Courier New"/>
                <a:ea typeface="Courier New"/>
                <a:cs typeface="Courier New"/>
                <a:sym typeface="Courier New"/>
              </a:rPr>
              <a:t>}</a:t>
            </a:r>
            <a:endParaRPr sz="10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E8BA36"/>
                </a:solidFill>
                <a:latin typeface="Courier New"/>
                <a:ea typeface="Courier New"/>
                <a:cs typeface="Courier New"/>
                <a:sym typeface="Courier New"/>
              </a:rPr>
              <a:t>}</a:t>
            </a:r>
            <a:endParaRPr sz="1100">
              <a:solidFill>
                <a:srgbClr val="FFC66D"/>
              </a:solidFill>
              <a:latin typeface="Fira Code"/>
              <a:ea typeface="Fira Code"/>
              <a:cs typeface="Fira Code"/>
              <a:sym typeface="Fira Code"/>
            </a:endParaRPr>
          </a:p>
        </p:txBody>
      </p:sp>
      <p:grpSp>
        <p:nvGrpSpPr>
          <p:cNvPr id="1278" name="Google Shape;1278;p89"/>
          <p:cNvGrpSpPr/>
          <p:nvPr/>
        </p:nvGrpSpPr>
        <p:grpSpPr>
          <a:xfrm>
            <a:off x="8026050" y="990800"/>
            <a:ext cx="1875775" cy="854300"/>
            <a:chOff x="8026050" y="990800"/>
            <a:chExt cx="1875775" cy="854300"/>
          </a:xfrm>
        </p:grpSpPr>
        <p:sp>
          <p:nvSpPr>
            <p:cNvPr id="1279" name="Google Shape;1279;p89"/>
            <p:cNvSpPr txBox="1"/>
            <p:nvPr/>
          </p:nvSpPr>
          <p:spPr>
            <a:xfrm>
              <a:off x="8521525" y="14449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280" name="Google Shape;1280;p89"/>
            <p:cNvSpPr txBox="1"/>
            <p:nvPr/>
          </p:nvSpPr>
          <p:spPr>
            <a:xfrm>
              <a:off x="8242500" y="12267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0 1 0 1 0 1  0 </a:t>
              </a:r>
              <a:endParaRPr>
                <a:solidFill>
                  <a:srgbClr val="359FF4"/>
                </a:solidFill>
                <a:latin typeface="Anaheim"/>
                <a:ea typeface="Anaheim"/>
                <a:cs typeface="Anaheim"/>
                <a:sym typeface="Anaheim"/>
              </a:endParaRPr>
            </a:p>
          </p:txBody>
        </p:sp>
        <p:sp>
          <p:nvSpPr>
            <p:cNvPr id="1281" name="Google Shape;1281;p89"/>
            <p:cNvSpPr txBox="1"/>
            <p:nvPr/>
          </p:nvSpPr>
          <p:spPr>
            <a:xfrm>
              <a:off x="8026050" y="9908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0 1 0 1 0 0  0 </a:t>
              </a:r>
              <a:endParaRPr>
                <a:solidFill>
                  <a:srgbClr val="359FF4"/>
                </a:solidFill>
                <a:latin typeface="Anaheim"/>
                <a:ea typeface="Anaheim"/>
                <a:cs typeface="Anaheim"/>
                <a:sym typeface="Anaheim"/>
              </a:endParaRPr>
            </a:p>
          </p:txBody>
        </p:sp>
      </p:grpSp>
      <p:grpSp>
        <p:nvGrpSpPr>
          <p:cNvPr id="1282" name="Google Shape;1282;p89"/>
          <p:cNvGrpSpPr/>
          <p:nvPr/>
        </p:nvGrpSpPr>
        <p:grpSpPr>
          <a:xfrm>
            <a:off x="5942875" y="-164525"/>
            <a:ext cx="1814400" cy="1088975"/>
            <a:chOff x="5942875" y="-164525"/>
            <a:chExt cx="1814400" cy="1088975"/>
          </a:xfrm>
        </p:grpSpPr>
        <p:sp>
          <p:nvSpPr>
            <p:cNvPr id="1283" name="Google Shape;1283;p89"/>
            <p:cNvSpPr txBox="1"/>
            <p:nvPr/>
          </p:nvSpPr>
          <p:spPr>
            <a:xfrm>
              <a:off x="6376975" y="5242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284" name="Google Shape;1284;p89"/>
            <p:cNvSpPr txBox="1"/>
            <p:nvPr/>
          </p:nvSpPr>
          <p:spPr>
            <a:xfrm>
              <a:off x="6224575" y="312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285" name="Google Shape;1285;p89"/>
            <p:cNvSpPr txBox="1"/>
            <p:nvPr/>
          </p:nvSpPr>
          <p:spPr>
            <a:xfrm>
              <a:off x="5942875" y="-164525"/>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286" name="Google Shape;1286;p89"/>
            <p:cNvSpPr txBox="1"/>
            <p:nvPr/>
          </p:nvSpPr>
          <p:spPr>
            <a:xfrm>
              <a:off x="6081625" y="64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grpSp>
      <p:sp>
        <p:nvSpPr>
          <p:cNvPr id="1287" name="Google Shape;1287;p89"/>
          <p:cNvSpPr/>
          <p:nvPr/>
        </p:nvSpPr>
        <p:spPr>
          <a:xfrm>
            <a:off x="6755050" y="-1650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9"/>
          <p:cNvSpPr/>
          <p:nvPr/>
        </p:nvSpPr>
        <p:spPr>
          <a:xfrm>
            <a:off x="8026050" y="-1879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9"/>
          <p:cNvSpPr/>
          <p:nvPr/>
        </p:nvSpPr>
        <p:spPr>
          <a:xfrm>
            <a:off x="6601538" y="312700"/>
            <a:ext cx="2361600" cy="13263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200025"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9"/>
          <p:cNvSpPr txBox="1"/>
          <p:nvPr/>
        </p:nvSpPr>
        <p:spPr>
          <a:xfrm rot="246094">
            <a:off x="6810756" y="660357"/>
            <a:ext cx="1996513" cy="63098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E8BA36"/>
                </a:solidFill>
                <a:latin typeface="Anaheim"/>
                <a:ea typeface="Anaheim"/>
                <a:cs typeface="Anaheim"/>
                <a:sym typeface="Anaheim"/>
              </a:rPr>
              <a:t>CODE</a:t>
            </a:r>
            <a:endParaRPr sz="2900">
              <a:solidFill>
                <a:srgbClr val="E8BA36"/>
              </a:solidFill>
              <a:latin typeface="Anaheim"/>
              <a:ea typeface="Anaheim"/>
              <a:cs typeface="Anaheim"/>
              <a:sym typeface="Anaheim"/>
            </a:endParaRPr>
          </a:p>
        </p:txBody>
      </p:sp>
      <p:sp>
        <p:nvSpPr>
          <p:cNvPr id="1291" name="Google Shape;1291;p89"/>
          <p:cNvSpPr txBox="1"/>
          <p:nvPr/>
        </p:nvSpPr>
        <p:spPr>
          <a:xfrm>
            <a:off x="236600" y="246950"/>
            <a:ext cx="5142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BBBBBB"/>
                </a:solidFill>
                <a:latin typeface="Fira Code"/>
                <a:ea typeface="Fira Code"/>
                <a:cs typeface="Fira Code"/>
                <a:sym typeface="Fira Code"/>
              </a:rPr>
              <a:t> 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23</a:t>
            </a:r>
            <a:endParaRPr sz="1300">
              <a:solidFill>
                <a:srgbClr val="BBBBBB"/>
              </a:solidFill>
              <a:latin typeface="Fira Code"/>
              <a:ea typeface="Fira Code"/>
              <a:cs typeface="Fira Code"/>
              <a:sym typeface="Fira Code"/>
            </a:endParaRPr>
          </a:p>
        </p:txBody>
      </p:sp>
      <p:cxnSp>
        <p:nvCxnSpPr>
          <p:cNvPr id="1292" name="Google Shape;1292;p89"/>
          <p:cNvCxnSpPr/>
          <p:nvPr/>
        </p:nvCxnSpPr>
        <p:spPr>
          <a:xfrm flipH="1">
            <a:off x="709800" y="246950"/>
            <a:ext cx="41100" cy="4731900"/>
          </a:xfrm>
          <a:prstGeom prst="straightConnector1">
            <a:avLst/>
          </a:prstGeom>
          <a:noFill/>
          <a:ln cap="flat" cmpd="sng" w="19050">
            <a:solidFill>
              <a:srgbClr val="666666"/>
            </a:solidFill>
            <a:prstDash val="solid"/>
            <a:round/>
            <a:headEnd len="med" w="med" type="none"/>
            <a:tailEnd len="med" w="med" type="none"/>
          </a:ln>
        </p:spPr>
      </p:cxnSp>
      <p:sp>
        <p:nvSpPr>
          <p:cNvPr id="1293" name="Google Shape;1293;p89"/>
          <p:cNvSpPr txBox="1"/>
          <p:nvPr/>
        </p:nvSpPr>
        <p:spPr>
          <a:xfrm>
            <a:off x="5942875" y="2563475"/>
            <a:ext cx="2823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Anaheim"/>
                <a:ea typeface="Anaheim"/>
                <a:cs typeface="Anaheim"/>
                <a:sym typeface="Anaheim"/>
              </a:rPr>
              <a:t>COPY PASTE</a:t>
            </a:r>
            <a:endParaRPr i="1">
              <a:solidFill>
                <a:schemeClr val="lt1"/>
              </a:solidFill>
              <a:latin typeface="Anaheim"/>
              <a:ea typeface="Anaheim"/>
              <a:cs typeface="Anaheim"/>
              <a:sym typeface="Anaheim"/>
            </a:endParaRPr>
          </a:p>
          <a:p>
            <a:pPr indent="0" lvl="0" marL="0" rtl="0" algn="l">
              <a:spcBef>
                <a:spcPts val="0"/>
              </a:spcBef>
              <a:spcAft>
                <a:spcPts val="0"/>
              </a:spcAft>
              <a:buNone/>
            </a:pPr>
            <a:r>
              <a:t/>
            </a:r>
            <a:endParaRPr i="1">
              <a:solidFill>
                <a:schemeClr val="lt1"/>
              </a:solidFill>
              <a:latin typeface="Anaheim"/>
              <a:ea typeface="Anaheim"/>
              <a:cs typeface="Anaheim"/>
              <a:sym typeface="Anaheim"/>
            </a:endParaRPr>
          </a:p>
          <a:p>
            <a:pPr indent="0" lvl="0" marL="0" rtl="0" algn="l">
              <a:spcBef>
                <a:spcPts val="0"/>
              </a:spcBef>
              <a:spcAft>
                <a:spcPts val="0"/>
              </a:spcAft>
              <a:buNone/>
            </a:pPr>
            <a:r>
              <a:rPr i="1" lang="en">
                <a:solidFill>
                  <a:schemeClr val="lt1"/>
                </a:solidFill>
                <a:latin typeface="Anaheim"/>
                <a:ea typeface="Anaheim"/>
                <a:cs typeface="Anaheim"/>
                <a:sym typeface="Anaheim"/>
              </a:rPr>
              <a:t>Denna kod är finurlig på det sätt att det är ‘singleton pattern’. </a:t>
            </a:r>
            <a:br>
              <a:rPr i="1" lang="en">
                <a:solidFill>
                  <a:schemeClr val="lt1"/>
                </a:solidFill>
                <a:latin typeface="Anaheim"/>
                <a:ea typeface="Anaheim"/>
                <a:cs typeface="Anaheim"/>
                <a:sym typeface="Anaheim"/>
              </a:rPr>
            </a:br>
            <a:endParaRPr i="1">
              <a:solidFill>
                <a:schemeClr val="lt1"/>
              </a:solidFill>
              <a:latin typeface="Anaheim"/>
              <a:ea typeface="Anaheim"/>
              <a:cs typeface="Anaheim"/>
              <a:sym typeface="Anaheim"/>
            </a:endParaRPr>
          </a:p>
          <a:p>
            <a:pPr indent="0" lvl="0" marL="0" rtl="0" algn="l">
              <a:spcBef>
                <a:spcPts val="0"/>
              </a:spcBef>
              <a:spcAft>
                <a:spcPts val="0"/>
              </a:spcAft>
              <a:buNone/>
            </a:pPr>
            <a:r>
              <a:rPr i="1" lang="en">
                <a:solidFill>
                  <a:schemeClr val="lt1"/>
                </a:solidFill>
                <a:latin typeface="Anaheim"/>
                <a:ea typeface="Anaheim"/>
                <a:cs typeface="Anaheim"/>
                <a:sym typeface="Anaheim"/>
              </a:rPr>
              <a:t>@Volatile pekar på ‘Threads’ och att data inte ska ‘cache’a.</a:t>
            </a:r>
            <a:endParaRPr i="1">
              <a:solidFill>
                <a:schemeClr val="lt1"/>
              </a:solidFill>
              <a:latin typeface="Anaheim"/>
              <a:ea typeface="Anaheim"/>
              <a:cs typeface="Anaheim"/>
              <a:sym typeface="Anaheim"/>
            </a:endParaRPr>
          </a:p>
          <a:p>
            <a:pPr indent="0" lvl="0" marL="0" rtl="0" algn="l">
              <a:spcBef>
                <a:spcPts val="0"/>
              </a:spcBef>
              <a:spcAft>
                <a:spcPts val="0"/>
              </a:spcAft>
              <a:buNone/>
            </a:pPr>
            <a:r>
              <a:t/>
            </a:r>
            <a:endParaRPr i="1">
              <a:solidFill>
                <a:schemeClr val="lt1"/>
              </a:solidFill>
              <a:latin typeface="Anaheim"/>
              <a:ea typeface="Anaheim"/>
              <a:cs typeface="Anaheim"/>
              <a:sym typeface="Anaheim"/>
            </a:endParaRPr>
          </a:p>
          <a:p>
            <a:pPr indent="0" lvl="0" marL="0" rtl="0" algn="l">
              <a:spcBef>
                <a:spcPts val="0"/>
              </a:spcBef>
              <a:spcAft>
                <a:spcPts val="0"/>
              </a:spcAft>
              <a:buNone/>
            </a:pPr>
            <a:r>
              <a:rPr i="1" lang="en">
                <a:solidFill>
                  <a:schemeClr val="lt1"/>
                </a:solidFill>
                <a:latin typeface="Anaheim"/>
                <a:ea typeface="Anaheim"/>
                <a:cs typeface="Anaheim"/>
                <a:sym typeface="Anaheim"/>
              </a:rPr>
              <a:t>Mycket av denna kod behöver man ej kunna. Men databas namnet är viktigt ‘my-app-db’ </a:t>
            </a:r>
            <a:endParaRPr i="1">
              <a:solidFill>
                <a:schemeClr val="lt1"/>
              </a:solidFill>
              <a:latin typeface="Anaheim"/>
              <a:ea typeface="Anaheim"/>
              <a:cs typeface="Anaheim"/>
              <a:sym typeface="Anaheim"/>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grpSp>
        <p:nvGrpSpPr>
          <p:cNvPr id="1298" name="Google Shape;1298;p90"/>
          <p:cNvGrpSpPr/>
          <p:nvPr/>
        </p:nvGrpSpPr>
        <p:grpSpPr>
          <a:xfrm>
            <a:off x="7857625" y="661875"/>
            <a:ext cx="1668375" cy="1470975"/>
            <a:chOff x="6974825" y="1092500"/>
            <a:chExt cx="1668375" cy="1470975"/>
          </a:xfrm>
        </p:grpSpPr>
        <p:sp>
          <p:nvSpPr>
            <p:cNvPr id="1299" name="Google Shape;1299;p90"/>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00" name="Google Shape;1300;p90"/>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01" name="Google Shape;1301;p90"/>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grpSp>
        <p:nvGrpSpPr>
          <p:cNvPr id="1302" name="Google Shape;1302;p90"/>
          <p:cNvGrpSpPr/>
          <p:nvPr/>
        </p:nvGrpSpPr>
        <p:grpSpPr>
          <a:xfrm>
            <a:off x="6974825" y="1092500"/>
            <a:ext cx="1668375" cy="1470975"/>
            <a:chOff x="6974825" y="1092500"/>
            <a:chExt cx="1668375" cy="1470975"/>
          </a:xfrm>
        </p:grpSpPr>
        <p:sp>
          <p:nvSpPr>
            <p:cNvPr id="1303" name="Google Shape;1303;p90"/>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04" name="Google Shape;1304;p90"/>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05" name="Google Shape;1305;p90"/>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sp>
        <p:nvSpPr>
          <p:cNvPr id="1306" name="Google Shape;1306;p90"/>
          <p:cNvSpPr/>
          <p:nvPr/>
        </p:nvSpPr>
        <p:spPr>
          <a:xfrm>
            <a:off x="236600" y="236600"/>
            <a:ext cx="5246400" cy="4752600"/>
          </a:xfrm>
          <a:prstGeom prst="rect">
            <a:avLst/>
          </a:prstGeom>
          <a:solidFill>
            <a:srgbClr val="2B2B2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0"/>
          <p:cNvSpPr txBox="1"/>
          <p:nvPr/>
        </p:nvSpPr>
        <p:spPr>
          <a:xfrm>
            <a:off x="802375" y="246950"/>
            <a:ext cx="4680600" cy="48024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1200">
                <a:solidFill>
                  <a:srgbClr val="BBBBBB"/>
                </a:solidFill>
                <a:latin typeface="Fira Code"/>
                <a:ea typeface="Fira Code"/>
                <a:cs typeface="Fira Code"/>
                <a:sym typeface="Fira Code"/>
              </a:rPr>
              <a:t>// –Uppgift #2– //</a:t>
            </a:r>
            <a:endParaRPr sz="1200">
              <a:solidFill>
                <a:srgbClr val="BBBBBB"/>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INSTRUCTIONS</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Skapa ett nytt package:</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a:t>
            </a:r>
            <a:r>
              <a:rPr lang="en" sz="1200">
                <a:solidFill>
                  <a:srgbClr val="BBBBBB"/>
                </a:solidFill>
                <a:latin typeface="Fira Code"/>
                <a:ea typeface="Fira Code"/>
                <a:cs typeface="Fira Code"/>
                <a:sym typeface="Fira Code"/>
              </a:rPr>
              <a:t>s</a:t>
            </a:r>
            <a:r>
              <a:rPr lang="en" sz="1200">
                <a:solidFill>
                  <a:srgbClr val="BBBBBB"/>
                </a:solidFill>
                <a:latin typeface="Fira Code"/>
                <a:ea typeface="Fira Code"/>
                <a:cs typeface="Fira Code"/>
                <a:sym typeface="Fira Code"/>
              </a:rPr>
              <a:t>tudent</a:t>
            </a:r>
            <a:r>
              <a:rPr lang="en" sz="1200">
                <a:solidFill>
                  <a:srgbClr val="CC7832"/>
                </a:solidFill>
                <a:latin typeface="Fira Code"/>
                <a:ea typeface="Fira Code"/>
                <a:cs typeface="Fira Code"/>
                <a:sym typeface="Fira Code"/>
              </a:rPr>
              <a: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Inom detta package skapar du:</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a:t>
            </a:r>
            <a:r>
              <a:rPr lang="en" sz="1200">
                <a:solidFill>
                  <a:srgbClr val="D55FDE"/>
                </a:solidFill>
                <a:latin typeface="Fira Code"/>
                <a:ea typeface="Fira Code"/>
                <a:cs typeface="Fira Code"/>
                <a:sym typeface="Fira Code"/>
              </a:rPr>
              <a:t>d</a:t>
            </a:r>
            <a:r>
              <a:rPr lang="en" sz="1200">
                <a:solidFill>
                  <a:srgbClr val="D55FDE"/>
                </a:solidFill>
                <a:latin typeface="Fira Code"/>
                <a:ea typeface="Fira Code"/>
                <a:cs typeface="Fira Code"/>
                <a:sym typeface="Fira Code"/>
              </a:rPr>
              <a:t>ata</a:t>
            </a:r>
            <a:r>
              <a:rPr lang="en" sz="1200">
                <a:solidFill>
                  <a:srgbClr val="CC7832"/>
                </a:solidFill>
                <a:latin typeface="Fira Code"/>
                <a:ea typeface="Fira Code"/>
                <a:cs typeface="Fira Code"/>
                <a:sym typeface="Fira Code"/>
              </a:rPr>
              <a:t> </a:t>
            </a:r>
            <a:r>
              <a:rPr lang="en" sz="1200">
                <a:solidFill>
                  <a:srgbClr val="D55FDE"/>
                </a:solidFill>
                <a:latin typeface="Fira Code"/>
                <a:ea typeface="Fira Code"/>
                <a:cs typeface="Fira Code"/>
                <a:sym typeface="Fira Code"/>
              </a:rPr>
              <a:t>c</a:t>
            </a:r>
            <a:r>
              <a:rPr lang="en" sz="1200">
                <a:solidFill>
                  <a:srgbClr val="D55FDE"/>
                </a:solidFill>
                <a:latin typeface="Fira Code"/>
                <a:ea typeface="Fira Code"/>
                <a:cs typeface="Fira Code"/>
                <a:sym typeface="Fira Code"/>
              </a:rPr>
              <a:t>lass</a:t>
            </a:r>
            <a:r>
              <a:rPr lang="en" sz="1200">
                <a:solidFill>
                  <a:srgbClr val="CC7832"/>
                </a:solidFill>
                <a:latin typeface="Fira Code"/>
                <a:ea typeface="Fira Code"/>
                <a:cs typeface="Fira Code"/>
                <a:sym typeface="Fira Code"/>
              </a:rPr>
              <a:t> 	</a:t>
            </a:r>
            <a:r>
              <a:rPr lang="en" sz="1200">
                <a:solidFill>
                  <a:srgbClr val="FFC66D"/>
                </a:solidFill>
                <a:latin typeface="Fira Code"/>
                <a:ea typeface="Fira Code"/>
                <a:cs typeface="Fira Code"/>
                <a:sym typeface="Fira Code"/>
              </a:rPr>
              <a:t>Student</a:t>
            </a:r>
            <a:endParaRPr sz="1200">
              <a:solidFill>
                <a:srgbClr val="FFC66D"/>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a:t>
            </a:r>
            <a:r>
              <a:rPr lang="en" sz="1200">
                <a:solidFill>
                  <a:srgbClr val="D55FDE"/>
                </a:solidFill>
                <a:latin typeface="Fira Code"/>
                <a:ea typeface="Fira Code"/>
                <a:cs typeface="Fira Code"/>
                <a:sym typeface="Fira Code"/>
              </a:rPr>
              <a:t>i</a:t>
            </a:r>
            <a:r>
              <a:rPr lang="en" sz="1200">
                <a:solidFill>
                  <a:srgbClr val="D55FDE"/>
                </a:solidFill>
                <a:latin typeface="Fira Code"/>
                <a:ea typeface="Fira Code"/>
                <a:cs typeface="Fira Code"/>
                <a:sym typeface="Fira Code"/>
              </a:rPr>
              <a:t>nterface</a:t>
            </a:r>
            <a:r>
              <a:rPr lang="en" sz="1200">
                <a:solidFill>
                  <a:srgbClr val="CC7832"/>
                </a:solidFill>
                <a:latin typeface="Fira Code"/>
                <a:ea typeface="Fira Code"/>
                <a:cs typeface="Fira Code"/>
                <a:sym typeface="Fira Code"/>
              </a:rPr>
              <a:t> 	</a:t>
            </a:r>
            <a:r>
              <a:rPr lang="en" sz="1200">
                <a:solidFill>
                  <a:srgbClr val="FFC66D"/>
                </a:solidFill>
                <a:latin typeface="Fira Code"/>
                <a:ea typeface="Fira Code"/>
                <a:cs typeface="Fira Code"/>
                <a:sym typeface="Fira Code"/>
              </a:rPr>
              <a:t>StudentDao</a:t>
            </a:r>
            <a:endParaRPr sz="1200">
              <a:solidFill>
                <a:srgbClr val="FFC66D"/>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a:t>
            </a:r>
            <a:r>
              <a:rPr lang="en" sz="1200">
                <a:solidFill>
                  <a:srgbClr val="D55FDE"/>
                </a:solidFill>
                <a:latin typeface="Fira Code"/>
                <a:ea typeface="Fira Code"/>
                <a:cs typeface="Fira Code"/>
                <a:sym typeface="Fira Code"/>
              </a:rPr>
              <a:t>c</a:t>
            </a:r>
            <a:r>
              <a:rPr lang="en" sz="1200">
                <a:solidFill>
                  <a:srgbClr val="D55FDE"/>
                </a:solidFill>
                <a:latin typeface="Fira Code"/>
                <a:ea typeface="Fira Code"/>
                <a:cs typeface="Fira Code"/>
                <a:sym typeface="Fira Code"/>
              </a:rPr>
              <a:t>lass</a:t>
            </a:r>
            <a:r>
              <a:rPr lang="en" sz="1200">
                <a:solidFill>
                  <a:srgbClr val="CC7832"/>
                </a:solidFill>
                <a:latin typeface="Fira Code"/>
                <a:ea typeface="Fira Code"/>
                <a:cs typeface="Fira Code"/>
                <a:sym typeface="Fira Code"/>
              </a:rPr>
              <a:t> 		</a:t>
            </a:r>
            <a:r>
              <a:rPr lang="en" sz="1200">
                <a:solidFill>
                  <a:srgbClr val="FFC66D"/>
                </a:solidFill>
                <a:latin typeface="Fira Code"/>
                <a:ea typeface="Fira Code"/>
                <a:cs typeface="Fira Code"/>
                <a:sym typeface="Fira Code"/>
              </a:rPr>
              <a:t>StudentRepository</a:t>
            </a:r>
            <a:endParaRPr sz="1200">
              <a:solidFill>
                <a:srgbClr val="FFC66D"/>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Ge er ‘Student’ några variabler inom</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konstruktorn.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Exempelvist: </a:t>
            </a:r>
            <a:r>
              <a:rPr lang="en" sz="1200">
                <a:solidFill>
                  <a:srgbClr val="EF596F"/>
                </a:solidFill>
                <a:latin typeface="Fira Code"/>
                <a:ea typeface="Fira Code"/>
                <a:cs typeface="Fira Code"/>
                <a:sym typeface="Fira Code"/>
              </a:rPr>
              <a:t>Name, Age, Grade</a:t>
            </a:r>
            <a:endParaRPr sz="1200">
              <a:solidFill>
                <a:srgbClr val="EF596F"/>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BBBBBB"/>
                </a:solidFill>
                <a:latin typeface="Fira Code"/>
                <a:ea typeface="Fira Code"/>
                <a:cs typeface="Fira Code"/>
                <a:sym typeface="Fira Code"/>
              </a:rPr>
              <a:t>// </a:t>
            </a:r>
            <a:r>
              <a:rPr i="1" lang="en" sz="1200">
                <a:solidFill>
                  <a:srgbClr val="BBBBBB"/>
                </a:solidFill>
                <a:latin typeface="Fira Code"/>
                <a:ea typeface="Fira Code"/>
                <a:cs typeface="Fira Code"/>
                <a:sym typeface="Fira Code"/>
              </a:rPr>
              <a:t>HINT &amp; Examples</a:t>
            </a:r>
            <a:endParaRPr i="1" sz="1200">
              <a:solidFill>
                <a:srgbClr val="359FF4"/>
              </a:solidFill>
              <a:latin typeface="Fira Code"/>
              <a:ea typeface="Fira Code"/>
              <a:cs typeface="Fira Code"/>
              <a:sym typeface="Fira Code"/>
            </a:endParaRPr>
          </a:p>
          <a:p>
            <a:pPr indent="0" lvl="0" marL="0" rtl="0" algn="l">
              <a:spcBef>
                <a:spcPts val="0"/>
              </a:spcBef>
              <a:spcAft>
                <a:spcPts val="0"/>
              </a:spcAft>
              <a:buNone/>
            </a:pPr>
            <a:r>
              <a:rPr lang="en" sz="1200">
                <a:solidFill>
                  <a:srgbClr val="359FF4"/>
                </a:solidFill>
                <a:latin typeface="Fira Code"/>
                <a:ea typeface="Fira Code"/>
                <a:cs typeface="Fira Code"/>
                <a:sym typeface="Fira Code"/>
              </a:rPr>
              <a:t>hint(</a:t>
            </a:r>
            <a:r>
              <a:rPr lang="en" sz="1200">
                <a:solidFill>
                  <a:srgbClr val="54A857"/>
                </a:solidFill>
                <a:latin typeface="Fira Code"/>
                <a:ea typeface="Fira Code"/>
                <a:cs typeface="Fira Code"/>
                <a:sym typeface="Fira Code"/>
              </a:rPr>
              <a:t>” </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Packages hjälper oss att strukturera appen så att allt inte ligger inom en och samma fil!</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 ”</a:t>
            </a:r>
            <a:r>
              <a:rPr lang="en" sz="1200">
                <a:solidFill>
                  <a:srgbClr val="359FF4"/>
                </a:solidFill>
                <a:latin typeface="Fira Code"/>
                <a:ea typeface="Fira Code"/>
                <a:cs typeface="Fira Code"/>
                <a:sym typeface="Fira Code"/>
              </a:rPr>
              <a:t>)</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FFC66D"/>
              </a:solidFill>
              <a:latin typeface="Fira Code"/>
              <a:ea typeface="Fira Code"/>
              <a:cs typeface="Fira Code"/>
              <a:sym typeface="Fira Code"/>
            </a:endParaRPr>
          </a:p>
        </p:txBody>
      </p:sp>
      <p:grpSp>
        <p:nvGrpSpPr>
          <p:cNvPr id="1308" name="Google Shape;1308;p90"/>
          <p:cNvGrpSpPr/>
          <p:nvPr/>
        </p:nvGrpSpPr>
        <p:grpSpPr>
          <a:xfrm>
            <a:off x="8026050" y="990800"/>
            <a:ext cx="1875775" cy="854300"/>
            <a:chOff x="8026050" y="990800"/>
            <a:chExt cx="1875775" cy="854300"/>
          </a:xfrm>
        </p:grpSpPr>
        <p:sp>
          <p:nvSpPr>
            <p:cNvPr id="1309" name="Google Shape;1309;p90"/>
            <p:cNvSpPr txBox="1"/>
            <p:nvPr/>
          </p:nvSpPr>
          <p:spPr>
            <a:xfrm>
              <a:off x="8521525" y="14449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10" name="Google Shape;1310;p90"/>
            <p:cNvSpPr txBox="1"/>
            <p:nvPr/>
          </p:nvSpPr>
          <p:spPr>
            <a:xfrm>
              <a:off x="8242500" y="12267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0 1 0 1 0 1  0 </a:t>
              </a:r>
              <a:endParaRPr>
                <a:solidFill>
                  <a:srgbClr val="359FF4"/>
                </a:solidFill>
                <a:latin typeface="Anaheim"/>
                <a:ea typeface="Anaheim"/>
                <a:cs typeface="Anaheim"/>
                <a:sym typeface="Anaheim"/>
              </a:endParaRPr>
            </a:p>
          </p:txBody>
        </p:sp>
        <p:sp>
          <p:nvSpPr>
            <p:cNvPr id="1311" name="Google Shape;1311;p90"/>
            <p:cNvSpPr txBox="1"/>
            <p:nvPr/>
          </p:nvSpPr>
          <p:spPr>
            <a:xfrm>
              <a:off x="8026050" y="9908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0 1 0 1 0 0  0 </a:t>
              </a:r>
              <a:endParaRPr>
                <a:solidFill>
                  <a:srgbClr val="359FF4"/>
                </a:solidFill>
                <a:latin typeface="Anaheim"/>
                <a:ea typeface="Anaheim"/>
                <a:cs typeface="Anaheim"/>
                <a:sym typeface="Anaheim"/>
              </a:endParaRPr>
            </a:p>
          </p:txBody>
        </p:sp>
      </p:grpSp>
      <p:grpSp>
        <p:nvGrpSpPr>
          <p:cNvPr id="1312" name="Google Shape;1312;p90"/>
          <p:cNvGrpSpPr/>
          <p:nvPr/>
        </p:nvGrpSpPr>
        <p:grpSpPr>
          <a:xfrm>
            <a:off x="5942875" y="-164525"/>
            <a:ext cx="1814400" cy="1088975"/>
            <a:chOff x="5942875" y="-164525"/>
            <a:chExt cx="1814400" cy="1088975"/>
          </a:xfrm>
        </p:grpSpPr>
        <p:sp>
          <p:nvSpPr>
            <p:cNvPr id="1313" name="Google Shape;1313;p90"/>
            <p:cNvSpPr txBox="1"/>
            <p:nvPr/>
          </p:nvSpPr>
          <p:spPr>
            <a:xfrm>
              <a:off x="6376975" y="5242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14" name="Google Shape;1314;p90"/>
            <p:cNvSpPr txBox="1"/>
            <p:nvPr/>
          </p:nvSpPr>
          <p:spPr>
            <a:xfrm>
              <a:off x="6224575" y="312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15" name="Google Shape;1315;p90"/>
            <p:cNvSpPr txBox="1"/>
            <p:nvPr/>
          </p:nvSpPr>
          <p:spPr>
            <a:xfrm>
              <a:off x="5942875" y="-164525"/>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16" name="Google Shape;1316;p90"/>
            <p:cNvSpPr txBox="1"/>
            <p:nvPr/>
          </p:nvSpPr>
          <p:spPr>
            <a:xfrm>
              <a:off x="6081625" y="64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grpSp>
      <p:sp>
        <p:nvSpPr>
          <p:cNvPr id="1317" name="Google Shape;1317;p90"/>
          <p:cNvSpPr/>
          <p:nvPr/>
        </p:nvSpPr>
        <p:spPr>
          <a:xfrm>
            <a:off x="6755050" y="-1650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0"/>
          <p:cNvSpPr/>
          <p:nvPr/>
        </p:nvSpPr>
        <p:spPr>
          <a:xfrm>
            <a:off x="8026050" y="-1879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0"/>
          <p:cNvSpPr/>
          <p:nvPr/>
        </p:nvSpPr>
        <p:spPr>
          <a:xfrm>
            <a:off x="6601538" y="312700"/>
            <a:ext cx="2361600" cy="13263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200025"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0"/>
          <p:cNvSpPr txBox="1"/>
          <p:nvPr/>
        </p:nvSpPr>
        <p:spPr>
          <a:xfrm rot="246094">
            <a:off x="6810756" y="660357"/>
            <a:ext cx="1996513" cy="63098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E8BA36"/>
                </a:solidFill>
                <a:latin typeface="Anaheim"/>
                <a:ea typeface="Anaheim"/>
                <a:cs typeface="Anaheim"/>
                <a:sym typeface="Anaheim"/>
              </a:rPr>
              <a:t>Uppgift #2</a:t>
            </a:r>
            <a:endParaRPr sz="2900">
              <a:solidFill>
                <a:srgbClr val="E8BA36"/>
              </a:solidFill>
              <a:latin typeface="Anaheim"/>
              <a:ea typeface="Anaheim"/>
              <a:cs typeface="Anaheim"/>
              <a:sym typeface="Anaheim"/>
            </a:endParaRPr>
          </a:p>
        </p:txBody>
      </p:sp>
      <p:sp>
        <p:nvSpPr>
          <p:cNvPr id="1321" name="Google Shape;1321;p90"/>
          <p:cNvSpPr txBox="1"/>
          <p:nvPr/>
        </p:nvSpPr>
        <p:spPr>
          <a:xfrm>
            <a:off x="236600" y="246950"/>
            <a:ext cx="7305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BBBBBB"/>
                </a:solidFill>
                <a:latin typeface="Fira Code"/>
                <a:ea typeface="Fira Code"/>
                <a:cs typeface="Fira Code"/>
                <a:sym typeface="Fira Code"/>
              </a:rPr>
              <a:t> 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23</a:t>
            </a:r>
            <a:endParaRPr sz="1300">
              <a:solidFill>
                <a:srgbClr val="BBBBBB"/>
              </a:solidFill>
              <a:latin typeface="Fira Code"/>
              <a:ea typeface="Fira Code"/>
              <a:cs typeface="Fira Code"/>
              <a:sym typeface="Fira Code"/>
            </a:endParaRPr>
          </a:p>
        </p:txBody>
      </p:sp>
      <p:cxnSp>
        <p:nvCxnSpPr>
          <p:cNvPr id="1322" name="Google Shape;1322;p90"/>
          <p:cNvCxnSpPr/>
          <p:nvPr/>
        </p:nvCxnSpPr>
        <p:spPr>
          <a:xfrm flipH="1">
            <a:off x="709800" y="246950"/>
            <a:ext cx="41100" cy="4731900"/>
          </a:xfrm>
          <a:prstGeom prst="straightConnector1">
            <a:avLst/>
          </a:prstGeom>
          <a:noFill/>
          <a:ln cap="flat" cmpd="sng" w="19050">
            <a:solidFill>
              <a:srgbClr val="666666"/>
            </a:solidFill>
            <a:prstDash val="solid"/>
            <a:round/>
            <a:headEnd len="med" w="med" type="none"/>
            <a:tailEnd len="med" w="med" type="none"/>
          </a:ln>
        </p:spPr>
      </p:cxnSp>
      <p:sp>
        <p:nvSpPr>
          <p:cNvPr id="1323" name="Google Shape;1323;p90"/>
          <p:cNvSpPr txBox="1"/>
          <p:nvPr/>
        </p:nvSpPr>
        <p:spPr>
          <a:xfrm>
            <a:off x="5942875" y="3310375"/>
            <a:ext cx="282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Anaheim"/>
                <a:ea typeface="Anaheim"/>
                <a:cs typeface="Anaheim"/>
                <a:sym typeface="Anaheim"/>
              </a:rPr>
              <a:t>Uppsättning här är viktigt. </a:t>
            </a:r>
            <a:br>
              <a:rPr i="1" lang="en">
                <a:solidFill>
                  <a:schemeClr val="lt1"/>
                </a:solidFill>
                <a:latin typeface="Anaheim"/>
                <a:ea typeface="Anaheim"/>
                <a:cs typeface="Anaheim"/>
                <a:sym typeface="Anaheim"/>
              </a:rPr>
            </a:br>
            <a:r>
              <a:rPr i="1" lang="en">
                <a:solidFill>
                  <a:schemeClr val="lt1"/>
                </a:solidFill>
                <a:latin typeface="Anaheim"/>
                <a:ea typeface="Anaheim"/>
                <a:cs typeface="Anaheim"/>
                <a:sym typeface="Anaheim"/>
              </a:rPr>
              <a:t>Nästa uppgift är att definiera ett entitet!</a:t>
            </a:r>
            <a:endParaRPr i="1">
              <a:solidFill>
                <a:schemeClr val="lt1"/>
              </a:solidFill>
              <a:latin typeface="Anaheim"/>
              <a:ea typeface="Anaheim"/>
              <a:cs typeface="Anaheim"/>
              <a:sym typeface="Anaheim"/>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grpSp>
        <p:nvGrpSpPr>
          <p:cNvPr id="1328" name="Google Shape;1328;p91"/>
          <p:cNvGrpSpPr/>
          <p:nvPr/>
        </p:nvGrpSpPr>
        <p:grpSpPr>
          <a:xfrm>
            <a:off x="7857625" y="661875"/>
            <a:ext cx="1668375" cy="1470975"/>
            <a:chOff x="6974825" y="1092500"/>
            <a:chExt cx="1668375" cy="1470975"/>
          </a:xfrm>
        </p:grpSpPr>
        <p:sp>
          <p:nvSpPr>
            <p:cNvPr id="1329" name="Google Shape;1329;p91"/>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30" name="Google Shape;1330;p91"/>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31" name="Google Shape;1331;p91"/>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grpSp>
        <p:nvGrpSpPr>
          <p:cNvPr id="1332" name="Google Shape;1332;p91"/>
          <p:cNvGrpSpPr/>
          <p:nvPr/>
        </p:nvGrpSpPr>
        <p:grpSpPr>
          <a:xfrm>
            <a:off x="6974825" y="1092500"/>
            <a:ext cx="1668375" cy="1470975"/>
            <a:chOff x="6974825" y="1092500"/>
            <a:chExt cx="1668375" cy="1470975"/>
          </a:xfrm>
        </p:grpSpPr>
        <p:sp>
          <p:nvSpPr>
            <p:cNvPr id="1333" name="Google Shape;1333;p91"/>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34" name="Google Shape;1334;p91"/>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35" name="Google Shape;1335;p91"/>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sp>
        <p:nvSpPr>
          <p:cNvPr id="1336" name="Google Shape;1336;p91"/>
          <p:cNvSpPr/>
          <p:nvPr/>
        </p:nvSpPr>
        <p:spPr>
          <a:xfrm>
            <a:off x="236600" y="236600"/>
            <a:ext cx="5246400" cy="4752600"/>
          </a:xfrm>
          <a:prstGeom prst="rect">
            <a:avLst/>
          </a:prstGeom>
          <a:solidFill>
            <a:srgbClr val="2B2B2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1"/>
          <p:cNvSpPr txBox="1"/>
          <p:nvPr/>
        </p:nvSpPr>
        <p:spPr>
          <a:xfrm>
            <a:off x="802375" y="246950"/>
            <a:ext cx="4680600" cy="48024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1200">
                <a:solidFill>
                  <a:srgbClr val="BBBBBB"/>
                </a:solidFill>
                <a:latin typeface="Fira Code"/>
                <a:ea typeface="Fira Code"/>
                <a:cs typeface="Fira Code"/>
                <a:sym typeface="Fira Code"/>
              </a:rPr>
              <a:t>// –Uppgift #3– //</a:t>
            </a:r>
            <a:endParaRPr sz="1200">
              <a:solidFill>
                <a:srgbClr val="BBBBBB"/>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INSTRUCTIONS</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Gör nu om </a:t>
            </a:r>
            <a:r>
              <a:rPr lang="en" sz="1200">
                <a:solidFill>
                  <a:srgbClr val="FFC66D"/>
                </a:solidFill>
                <a:latin typeface="Fira Code"/>
                <a:ea typeface="Fira Code"/>
                <a:cs typeface="Fira Code"/>
                <a:sym typeface="Fira Code"/>
              </a:rPr>
              <a:t>Student</a:t>
            </a:r>
            <a:r>
              <a:rPr lang="en" sz="1200">
                <a:solidFill>
                  <a:srgbClr val="CC7832"/>
                </a:solidFill>
                <a:latin typeface="Fira Code"/>
                <a:ea typeface="Fira Code"/>
                <a:cs typeface="Fira Code"/>
                <a:sym typeface="Fira Code"/>
              </a:rPr>
              <a:t> till ett Entitets objekt!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a:t>
            </a:r>
            <a:r>
              <a:rPr lang="en" sz="1200">
                <a:solidFill>
                  <a:srgbClr val="FFC66D"/>
                </a:solidFill>
                <a:latin typeface="Fira Code"/>
                <a:ea typeface="Fira Code"/>
                <a:cs typeface="Fira Code"/>
                <a:sym typeface="Fira Code"/>
              </a:rPr>
              <a:t>Annotationer</a:t>
            </a:r>
            <a:r>
              <a:rPr lang="en" sz="1200">
                <a:solidFill>
                  <a:srgbClr val="CC7832"/>
                </a:solidFill>
                <a:latin typeface="Fira Code"/>
                <a:ea typeface="Fira Code"/>
                <a:cs typeface="Fira Code"/>
                <a:sym typeface="Fira Code"/>
              </a:rPr>
              <a:t> som måste användas:</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FFC66D"/>
                </a:solidFill>
                <a:latin typeface="Fira Code"/>
                <a:ea typeface="Fira Code"/>
                <a:cs typeface="Fira Code"/>
                <a:sym typeface="Fira Code"/>
              </a:rPr>
              <a:t>	@Entity</a:t>
            </a:r>
            <a:endParaRPr sz="1200">
              <a:solidFill>
                <a:srgbClr val="FFC66D"/>
              </a:solidFill>
              <a:latin typeface="Fira Code"/>
              <a:ea typeface="Fira Code"/>
              <a:cs typeface="Fira Code"/>
              <a:sym typeface="Fira Code"/>
            </a:endParaRPr>
          </a:p>
          <a:p>
            <a:pPr indent="0" lvl="0" marL="0" rtl="0" algn="l">
              <a:spcBef>
                <a:spcPts val="0"/>
              </a:spcBef>
              <a:spcAft>
                <a:spcPts val="0"/>
              </a:spcAft>
              <a:buNone/>
            </a:pPr>
            <a:r>
              <a:rPr lang="en" sz="1200">
                <a:solidFill>
                  <a:srgbClr val="FFC66D"/>
                </a:solidFill>
                <a:latin typeface="Fira Code"/>
                <a:ea typeface="Fira Code"/>
                <a:cs typeface="Fira Code"/>
                <a:sym typeface="Fira Code"/>
              </a:rPr>
              <a:t>	@PrimaryKey</a:t>
            </a:r>
            <a:endParaRPr sz="1200">
              <a:solidFill>
                <a:srgbClr val="FFC66D"/>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BBBBBB"/>
                </a:solidFill>
                <a:latin typeface="Fira Code"/>
                <a:ea typeface="Fira Code"/>
                <a:cs typeface="Fira Code"/>
                <a:sym typeface="Fira Code"/>
              </a:rPr>
              <a:t>// </a:t>
            </a:r>
            <a:r>
              <a:rPr i="1" lang="en" sz="1200">
                <a:solidFill>
                  <a:srgbClr val="BBBBBB"/>
                </a:solidFill>
                <a:latin typeface="Fira Code"/>
                <a:ea typeface="Fira Code"/>
                <a:cs typeface="Fira Code"/>
                <a:sym typeface="Fira Code"/>
              </a:rPr>
              <a:t>HINT &amp; Examples</a:t>
            </a:r>
            <a:endParaRPr i="1" sz="1200">
              <a:solidFill>
                <a:srgbClr val="359FF4"/>
              </a:solidFill>
              <a:latin typeface="Fira Code"/>
              <a:ea typeface="Fira Code"/>
              <a:cs typeface="Fira Code"/>
              <a:sym typeface="Fira Code"/>
            </a:endParaRPr>
          </a:p>
          <a:p>
            <a:pPr indent="0" lvl="0" marL="0" rtl="0" algn="l">
              <a:spcBef>
                <a:spcPts val="0"/>
              </a:spcBef>
              <a:spcAft>
                <a:spcPts val="0"/>
              </a:spcAft>
              <a:buNone/>
            </a:pPr>
            <a:r>
              <a:rPr lang="en" sz="1200">
                <a:solidFill>
                  <a:srgbClr val="359FF4"/>
                </a:solidFill>
                <a:latin typeface="Fira Code"/>
                <a:ea typeface="Fira Code"/>
                <a:cs typeface="Fira Code"/>
                <a:sym typeface="Fira Code"/>
              </a:rPr>
              <a:t>hint(</a:t>
            </a:r>
            <a:r>
              <a:rPr lang="en" sz="1200">
                <a:solidFill>
                  <a:srgbClr val="54A857"/>
                </a:solidFill>
                <a:latin typeface="Fira Code"/>
                <a:ea typeface="Fira Code"/>
                <a:cs typeface="Fira Code"/>
                <a:sym typeface="Fira Code"/>
              </a:rPr>
              <a:t>” </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b="1" lang="en" sz="1200">
                <a:solidFill>
                  <a:srgbClr val="54A857"/>
                </a:solidFill>
                <a:latin typeface="Fira Code"/>
                <a:ea typeface="Fira Code"/>
                <a:cs typeface="Fira Code"/>
                <a:sym typeface="Fira Code"/>
              </a:rPr>
              <a:t>Slide #38</a:t>
            </a:r>
            <a:endParaRPr b="1"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Klass nivå och på ID nivå.</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Försök att exkludera ‘id’ inom konstruktorn. </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Inom primaryKey() ← sätt autoGenerate = true </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Om ni vill att id generering skall ske per automatik inom ROOM.</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 ”</a:t>
            </a:r>
            <a:r>
              <a:rPr lang="en" sz="1200">
                <a:solidFill>
                  <a:srgbClr val="359FF4"/>
                </a:solidFill>
                <a:latin typeface="Fira Code"/>
                <a:ea typeface="Fira Code"/>
                <a:cs typeface="Fira Code"/>
                <a:sym typeface="Fira Code"/>
              </a:rPr>
              <a:t>)</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FFC66D"/>
              </a:solidFill>
              <a:latin typeface="Fira Code"/>
              <a:ea typeface="Fira Code"/>
              <a:cs typeface="Fira Code"/>
              <a:sym typeface="Fira Code"/>
            </a:endParaRPr>
          </a:p>
        </p:txBody>
      </p:sp>
      <p:grpSp>
        <p:nvGrpSpPr>
          <p:cNvPr id="1338" name="Google Shape;1338;p91"/>
          <p:cNvGrpSpPr/>
          <p:nvPr/>
        </p:nvGrpSpPr>
        <p:grpSpPr>
          <a:xfrm>
            <a:off x="8026050" y="990800"/>
            <a:ext cx="1875775" cy="854300"/>
            <a:chOff x="8026050" y="990800"/>
            <a:chExt cx="1875775" cy="854300"/>
          </a:xfrm>
        </p:grpSpPr>
        <p:sp>
          <p:nvSpPr>
            <p:cNvPr id="1339" name="Google Shape;1339;p91"/>
            <p:cNvSpPr txBox="1"/>
            <p:nvPr/>
          </p:nvSpPr>
          <p:spPr>
            <a:xfrm>
              <a:off x="8521525" y="14449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40" name="Google Shape;1340;p91"/>
            <p:cNvSpPr txBox="1"/>
            <p:nvPr/>
          </p:nvSpPr>
          <p:spPr>
            <a:xfrm>
              <a:off x="8242500" y="12267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0 1 0 1 0 1  0 </a:t>
              </a:r>
              <a:endParaRPr>
                <a:solidFill>
                  <a:srgbClr val="359FF4"/>
                </a:solidFill>
                <a:latin typeface="Anaheim"/>
                <a:ea typeface="Anaheim"/>
                <a:cs typeface="Anaheim"/>
                <a:sym typeface="Anaheim"/>
              </a:endParaRPr>
            </a:p>
          </p:txBody>
        </p:sp>
        <p:sp>
          <p:nvSpPr>
            <p:cNvPr id="1341" name="Google Shape;1341;p91"/>
            <p:cNvSpPr txBox="1"/>
            <p:nvPr/>
          </p:nvSpPr>
          <p:spPr>
            <a:xfrm>
              <a:off x="8026050" y="9908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0 1 0 1 0 0  0 </a:t>
              </a:r>
              <a:endParaRPr>
                <a:solidFill>
                  <a:srgbClr val="359FF4"/>
                </a:solidFill>
                <a:latin typeface="Anaheim"/>
                <a:ea typeface="Anaheim"/>
                <a:cs typeface="Anaheim"/>
                <a:sym typeface="Anaheim"/>
              </a:endParaRPr>
            </a:p>
          </p:txBody>
        </p:sp>
      </p:grpSp>
      <p:grpSp>
        <p:nvGrpSpPr>
          <p:cNvPr id="1342" name="Google Shape;1342;p91"/>
          <p:cNvGrpSpPr/>
          <p:nvPr/>
        </p:nvGrpSpPr>
        <p:grpSpPr>
          <a:xfrm>
            <a:off x="5942875" y="-164525"/>
            <a:ext cx="1814400" cy="1088975"/>
            <a:chOff x="5942875" y="-164525"/>
            <a:chExt cx="1814400" cy="1088975"/>
          </a:xfrm>
        </p:grpSpPr>
        <p:sp>
          <p:nvSpPr>
            <p:cNvPr id="1343" name="Google Shape;1343;p91"/>
            <p:cNvSpPr txBox="1"/>
            <p:nvPr/>
          </p:nvSpPr>
          <p:spPr>
            <a:xfrm>
              <a:off x="6376975" y="5242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44" name="Google Shape;1344;p91"/>
            <p:cNvSpPr txBox="1"/>
            <p:nvPr/>
          </p:nvSpPr>
          <p:spPr>
            <a:xfrm>
              <a:off x="6224575" y="312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45" name="Google Shape;1345;p91"/>
            <p:cNvSpPr txBox="1"/>
            <p:nvPr/>
          </p:nvSpPr>
          <p:spPr>
            <a:xfrm>
              <a:off x="5942875" y="-164525"/>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46" name="Google Shape;1346;p91"/>
            <p:cNvSpPr txBox="1"/>
            <p:nvPr/>
          </p:nvSpPr>
          <p:spPr>
            <a:xfrm>
              <a:off x="6081625" y="64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grpSp>
      <p:sp>
        <p:nvSpPr>
          <p:cNvPr id="1347" name="Google Shape;1347;p91"/>
          <p:cNvSpPr/>
          <p:nvPr/>
        </p:nvSpPr>
        <p:spPr>
          <a:xfrm>
            <a:off x="6755050" y="-1650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1"/>
          <p:cNvSpPr/>
          <p:nvPr/>
        </p:nvSpPr>
        <p:spPr>
          <a:xfrm>
            <a:off x="8026050" y="-1879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1"/>
          <p:cNvSpPr/>
          <p:nvPr/>
        </p:nvSpPr>
        <p:spPr>
          <a:xfrm>
            <a:off x="6601538" y="312700"/>
            <a:ext cx="2361600" cy="13263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200025"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1"/>
          <p:cNvSpPr txBox="1"/>
          <p:nvPr/>
        </p:nvSpPr>
        <p:spPr>
          <a:xfrm rot="246094">
            <a:off x="6810756" y="660357"/>
            <a:ext cx="1996513" cy="63098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E8BA36"/>
                </a:solidFill>
                <a:latin typeface="Anaheim"/>
                <a:ea typeface="Anaheim"/>
                <a:cs typeface="Anaheim"/>
                <a:sym typeface="Anaheim"/>
              </a:rPr>
              <a:t>Uppgift #3</a:t>
            </a:r>
            <a:endParaRPr sz="2900">
              <a:solidFill>
                <a:srgbClr val="E8BA36"/>
              </a:solidFill>
              <a:latin typeface="Anaheim"/>
              <a:ea typeface="Anaheim"/>
              <a:cs typeface="Anaheim"/>
              <a:sym typeface="Anaheim"/>
            </a:endParaRPr>
          </a:p>
        </p:txBody>
      </p:sp>
      <p:sp>
        <p:nvSpPr>
          <p:cNvPr id="1351" name="Google Shape;1351;p91"/>
          <p:cNvSpPr txBox="1"/>
          <p:nvPr/>
        </p:nvSpPr>
        <p:spPr>
          <a:xfrm>
            <a:off x="236600" y="246950"/>
            <a:ext cx="7305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BBBBBB"/>
                </a:solidFill>
                <a:latin typeface="Fira Code"/>
                <a:ea typeface="Fira Code"/>
                <a:cs typeface="Fira Code"/>
                <a:sym typeface="Fira Code"/>
              </a:rPr>
              <a:t> 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23</a:t>
            </a:r>
            <a:endParaRPr sz="1300">
              <a:solidFill>
                <a:srgbClr val="BBBBBB"/>
              </a:solidFill>
              <a:latin typeface="Fira Code"/>
              <a:ea typeface="Fira Code"/>
              <a:cs typeface="Fira Code"/>
              <a:sym typeface="Fira Code"/>
            </a:endParaRPr>
          </a:p>
        </p:txBody>
      </p:sp>
      <p:cxnSp>
        <p:nvCxnSpPr>
          <p:cNvPr id="1352" name="Google Shape;1352;p91"/>
          <p:cNvCxnSpPr/>
          <p:nvPr/>
        </p:nvCxnSpPr>
        <p:spPr>
          <a:xfrm flipH="1">
            <a:off x="709800" y="246950"/>
            <a:ext cx="41100" cy="4731900"/>
          </a:xfrm>
          <a:prstGeom prst="straightConnector1">
            <a:avLst/>
          </a:prstGeom>
          <a:noFill/>
          <a:ln cap="flat" cmpd="sng" w="19050">
            <a:solidFill>
              <a:srgbClr val="666666"/>
            </a:solidFill>
            <a:prstDash val="solid"/>
            <a:round/>
            <a:headEnd len="med" w="med" type="none"/>
            <a:tailEnd len="med" w="med" type="none"/>
          </a:ln>
        </p:spPr>
      </p:cxnSp>
      <p:sp>
        <p:nvSpPr>
          <p:cNvPr id="1353" name="Google Shape;1353;p91"/>
          <p:cNvSpPr txBox="1"/>
          <p:nvPr/>
        </p:nvSpPr>
        <p:spPr>
          <a:xfrm>
            <a:off x="5942875" y="3310375"/>
            <a:ext cx="282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Anaheim"/>
                <a:ea typeface="Anaheim"/>
                <a:cs typeface="Anaheim"/>
                <a:sym typeface="Anaheim"/>
              </a:rPr>
              <a:t>Entiteter, objekt som skall sättas in via ORM, in mot vår databas.</a:t>
            </a:r>
            <a:endParaRPr i="1">
              <a:solidFill>
                <a:schemeClr val="lt1"/>
              </a:solidFill>
              <a:latin typeface="Anaheim"/>
              <a:ea typeface="Anaheim"/>
              <a:cs typeface="Anaheim"/>
              <a:sym typeface="Anaheim"/>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grpSp>
        <p:nvGrpSpPr>
          <p:cNvPr id="1358" name="Google Shape;1358;p92"/>
          <p:cNvGrpSpPr/>
          <p:nvPr/>
        </p:nvGrpSpPr>
        <p:grpSpPr>
          <a:xfrm>
            <a:off x="7857625" y="661875"/>
            <a:ext cx="1668375" cy="1470975"/>
            <a:chOff x="6974825" y="1092500"/>
            <a:chExt cx="1668375" cy="1470975"/>
          </a:xfrm>
        </p:grpSpPr>
        <p:sp>
          <p:nvSpPr>
            <p:cNvPr id="1359" name="Google Shape;1359;p92"/>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60" name="Google Shape;1360;p92"/>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61" name="Google Shape;1361;p92"/>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grpSp>
        <p:nvGrpSpPr>
          <p:cNvPr id="1362" name="Google Shape;1362;p92"/>
          <p:cNvGrpSpPr/>
          <p:nvPr/>
        </p:nvGrpSpPr>
        <p:grpSpPr>
          <a:xfrm>
            <a:off x="6974825" y="1092500"/>
            <a:ext cx="1668375" cy="1470975"/>
            <a:chOff x="6974825" y="1092500"/>
            <a:chExt cx="1668375" cy="1470975"/>
          </a:xfrm>
        </p:grpSpPr>
        <p:sp>
          <p:nvSpPr>
            <p:cNvPr id="1363" name="Google Shape;1363;p92"/>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64" name="Google Shape;1364;p92"/>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65" name="Google Shape;1365;p92"/>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sp>
        <p:nvSpPr>
          <p:cNvPr id="1366" name="Google Shape;1366;p92"/>
          <p:cNvSpPr/>
          <p:nvPr/>
        </p:nvSpPr>
        <p:spPr>
          <a:xfrm>
            <a:off x="236600" y="236600"/>
            <a:ext cx="5246400" cy="4752600"/>
          </a:xfrm>
          <a:prstGeom prst="rect">
            <a:avLst/>
          </a:prstGeom>
          <a:solidFill>
            <a:srgbClr val="2B2B2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2"/>
          <p:cNvSpPr txBox="1"/>
          <p:nvPr/>
        </p:nvSpPr>
        <p:spPr>
          <a:xfrm>
            <a:off x="802375" y="246950"/>
            <a:ext cx="4680600" cy="4987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1200">
                <a:solidFill>
                  <a:srgbClr val="BBBBBB"/>
                </a:solidFill>
                <a:latin typeface="Fira Code"/>
                <a:ea typeface="Fira Code"/>
                <a:cs typeface="Fira Code"/>
                <a:sym typeface="Fira Code"/>
              </a:rPr>
              <a:t>// –Uppgift #4– //</a:t>
            </a:r>
            <a:endParaRPr sz="1200">
              <a:solidFill>
                <a:srgbClr val="BBBBBB"/>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INSTRUCTIONS</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Inom </a:t>
            </a:r>
            <a:r>
              <a:rPr lang="en" sz="1200">
                <a:solidFill>
                  <a:srgbClr val="FFC66D"/>
                </a:solidFill>
                <a:latin typeface="Fira Code"/>
                <a:ea typeface="Fira Code"/>
                <a:cs typeface="Fira Code"/>
                <a:sym typeface="Fira Code"/>
              </a:rPr>
              <a:t>StudentDao</a:t>
            </a:r>
            <a:r>
              <a:rPr lang="en" sz="1200">
                <a:solidFill>
                  <a:srgbClr val="CC7832"/>
                </a:solidFill>
                <a:latin typeface="Fira Code"/>
                <a:ea typeface="Fira Code"/>
                <a:cs typeface="Fira Code"/>
                <a:sym typeface="Fira Code"/>
              </a:rPr>
              <a:t> interface</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Markera på klassnivå: </a:t>
            </a:r>
            <a:r>
              <a:rPr lang="en" sz="1200">
                <a:solidFill>
                  <a:srgbClr val="FFC66D"/>
                </a:solidFill>
                <a:latin typeface="Fira Code"/>
                <a:ea typeface="Fira Code"/>
                <a:cs typeface="Fira Code"/>
                <a:sym typeface="Fira Code"/>
              </a:rPr>
              <a:t>@Dao</a:t>
            </a:r>
            <a:endParaRPr sz="1200">
              <a:solidFill>
                <a:srgbClr val="FFC66D"/>
              </a:solidFill>
              <a:latin typeface="Fira Code"/>
              <a:ea typeface="Fira Code"/>
              <a:cs typeface="Fira Code"/>
              <a:sym typeface="Fira Code"/>
            </a:endParaRPr>
          </a:p>
          <a:p>
            <a:pPr indent="0" lvl="0" marL="0" rtl="0" algn="l">
              <a:spcBef>
                <a:spcPts val="0"/>
              </a:spcBef>
              <a:spcAft>
                <a:spcPts val="0"/>
              </a:spcAft>
              <a:buNone/>
            </a:pPr>
            <a:r>
              <a:t/>
            </a:r>
            <a:endParaRPr sz="1200">
              <a:solidFill>
                <a:srgbClr val="FFC66D"/>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Nu kan du skapa queries med annotationer!</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Prova med olika annotationer:</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FFC66D"/>
                </a:solidFill>
                <a:latin typeface="Fira Code"/>
                <a:ea typeface="Fira Code"/>
                <a:cs typeface="Fira Code"/>
                <a:sym typeface="Fira Code"/>
              </a:rPr>
              <a:t>	@Insert</a:t>
            </a:r>
            <a:endParaRPr sz="1200">
              <a:solidFill>
                <a:srgbClr val="FFC66D"/>
              </a:solidFill>
              <a:latin typeface="Fira Code"/>
              <a:ea typeface="Fira Code"/>
              <a:cs typeface="Fira Code"/>
              <a:sym typeface="Fira Code"/>
            </a:endParaRPr>
          </a:p>
          <a:p>
            <a:pPr indent="0" lvl="0" marL="0" rtl="0" algn="l">
              <a:spcBef>
                <a:spcPts val="0"/>
              </a:spcBef>
              <a:spcAft>
                <a:spcPts val="0"/>
              </a:spcAft>
              <a:buNone/>
            </a:pPr>
            <a:r>
              <a:rPr lang="en" sz="1200">
                <a:solidFill>
                  <a:srgbClr val="FFC66D"/>
                </a:solidFill>
                <a:latin typeface="Fira Code"/>
                <a:ea typeface="Fira Code"/>
                <a:cs typeface="Fira Code"/>
                <a:sym typeface="Fira Code"/>
              </a:rPr>
              <a:t>	@Delete</a:t>
            </a:r>
            <a:endParaRPr sz="1200">
              <a:solidFill>
                <a:srgbClr val="FFC66D"/>
              </a:solidFill>
              <a:latin typeface="Fira Code"/>
              <a:ea typeface="Fira Code"/>
              <a:cs typeface="Fira Code"/>
              <a:sym typeface="Fira Code"/>
            </a:endParaRPr>
          </a:p>
          <a:p>
            <a:pPr indent="0" lvl="0" marL="0" rtl="0" algn="l">
              <a:spcBef>
                <a:spcPts val="0"/>
              </a:spcBef>
              <a:spcAft>
                <a:spcPts val="0"/>
              </a:spcAft>
              <a:buNone/>
            </a:pPr>
            <a:r>
              <a:rPr lang="en" sz="1200">
                <a:solidFill>
                  <a:srgbClr val="FFC66D"/>
                </a:solidFill>
                <a:latin typeface="Fira Code"/>
                <a:ea typeface="Fira Code"/>
                <a:cs typeface="Fira Code"/>
                <a:sym typeface="Fira Code"/>
              </a:rPr>
              <a:t>	@Update</a:t>
            </a:r>
            <a:endParaRPr sz="1200">
              <a:solidFill>
                <a:srgbClr val="FFC66D"/>
              </a:solidFill>
              <a:latin typeface="Fira Code"/>
              <a:ea typeface="Fira Code"/>
              <a:cs typeface="Fira Code"/>
              <a:sym typeface="Fira Code"/>
            </a:endParaRPr>
          </a:p>
          <a:p>
            <a:pPr indent="0" lvl="0" marL="0" rtl="0" algn="l">
              <a:spcBef>
                <a:spcPts val="0"/>
              </a:spcBef>
              <a:spcAft>
                <a:spcPts val="0"/>
              </a:spcAft>
              <a:buNone/>
            </a:pPr>
            <a:r>
              <a:rPr lang="en" sz="1200">
                <a:solidFill>
                  <a:srgbClr val="FFC66D"/>
                </a:solidFill>
                <a:latin typeface="Fira Code"/>
                <a:ea typeface="Fira Code"/>
                <a:cs typeface="Fira Code"/>
                <a:sym typeface="Fira Code"/>
              </a:rPr>
              <a:t>	@Query</a:t>
            </a:r>
            <a:endParaRPr sz="1200">
              <a:solidFill>
                <a:srgbClr val="FFC66D"/>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Bara genom att hålla över dessa så kommer ni</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a:t>
            </a:r>
            <a:r>
              <a:rPr lang="en" sz="1200">
                <a:solidFill>
                  <a:srgbClr val="CC7832"/>
                </a:solidFill>
                <a:latin typeface="Fira Code"/>
                <a:ea typeface="Fira Code"/>
                <a:cs typeface="Fira Code"/>
                <a:sym typeface="Fira Code"/>
              </a:rPr>
              <a:t>f</a:t>
            </a:r>
            <a:r>
              <a:rPr lang="en" sz="1200">
                <a:solidFill>
                  <a:srgbClr val="CC7832"/>
                </a:solidFill>
                <a:latin typeface="Fira Code"/>
                <a:ea typeface="Fira Code"/>
                <a:cs typeface="Fira Code"/>
                <a:sym typeface="Fira Code"/>
              </a:rPr>
              <a:t>å förslag på hur man kan skriva sin kod!</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BBBBBB"/>
                </a:solidFill>
                <a:latin typeface="Fira Code"/>
                <a:ea typeface="Fira Code"/>
                <a:cs typeface="Fira Code"/>
                <a:sym typeface="Fira Code"/>
              </a:rPr>
              <a:t>// </a:t>
            </a:r>
            <a:r>
              <a:rPr i="1" lang="en" sz="1200">
                <a:solidFill>
                  <a:srgbClr val="BBBBBB"/>
                </a:solidFill>
                <a:latin typeface="Fira Code"/>
                <a:ea typeface="Fira Code"/>
                <a:cs typeface="Fira Code"/>
                <a:sym typeface="Fira Code"/>
              </a:rPr>
              <a:t>HINT &amp; Examples</a:t>
            </a:r>
            <a:endParaRPr i="1" sz="1200">
              <a:solidFill>
                <a:srgbClr val="359FF4"/>
              </a:solidFill>
              <a:latin typeface="Fira Code"/>
              <a:ea typeface="Fira Code"/>
              <a:cs typeface="Fira Code"/>
              <a:sym typeface="Fira Code"/>
            </a:endParaRPr>
          </a:p>
          <a:p>
            <a:pPr indent="0" lvl="0" marL="0" rtl="0" algn="l">
              <a:spcBef>
                <a:spcPts val="0"/>
              </a:spcBef>
              <a:spcAft>
                <a:spcPts val="0"/>
              </a:spcAft>
              <a:buNone/>
            </a:pPr>
            <a:r>
              <a:rPr lang="en" sz="1200">
                <a:solidFill>
                  <a:srgbClr val="359FF4"/>
                </a:solidFill>
                <a:latin typeface="Fira Code"/>
                <a:ea typeface="Fira Code"/>
                <a:cs typeface="Fira Code"/>
                <a:sym typeface="Fira Code"/>
              </a:rPr>
              <a:t>hint(</a:t>
            </a:r>
            <a:r>
              <a:rPr lang="en" sz="1200">
                <a:solidFill>
                  <a:srgbClr val="54A857"/>
                </a:solidFill>
                <a:latin typeface="Fira Code"/>
                <a:ea typeface="Fira Code"/>
                <a:cs typeface="Fira Code"/>
                <a:sym typeface="Fira Code"/>
              </a:rPr>
              <a:t>” </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b="1" lang="en" sz="1200">
                <a:solidFill>
                  <a:srgbClr val="54A857"/>
                </a:solidFill>
                <a:latin typeface="Fira Code"/>
                <a:ea typeface="Fira Code"/>
                <a:cs typeface="Fira Code"/>
                <a:sym typeface="Fira Code"/>
              </a:rPr>
              <a:t>Slide #40</a:t>
            </a:r>
            <a:endParaRPr b="1"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 ”</a:t>
            </a:r>
            <a:r>
              <a:rPr lang="en" sz="1200">
                <a:solidFill>
                  <a:srgbClr val="359FF4"/>
                </a:solidFill>
                <a:latin typeface="Fira Code"/>
                <a:ea typeface="Fira Code"/>
                <a:cs typeface="Fira Code"/>
                <a:sym typeface="Fira Code"/>
              </a:rPr>
              <a:t>)</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FFC66D"/>
              </a:solidFill>
              <a:latin typeface="Fira Code"/>
              <a:ea typeface="Fira Code"/>
              <a:cs typeface="Fira Code"/>
              <a:sym typeface="Fira Code"/>
            </a:endParaRPr>
          </a:p>
        </p:txBody>
      </p:sp>
      <p:grpSp>
        <p:nvGrpSpPr>
          <p:cNvPr id="1368" name="Google Shape;1368;p92"/>
          <p:cNvGrpSpPr/>
          <p:nvPr/>
        </p:nvGrpSpPr>
        <p:grpSpPr>
          <a:xfrm>
            <a:off x="8026050" y="990800"/>
            <a:ext cx="1875775" cy="854300"/>
            <a:chOff x="8026050" y="990800"/>
            <a:chExt cx="1875775" cy="854300"/>
          </a:xfrm>
        </p:grpSpPr>
        <p:sp>
          <p:nvSpPr>
            <p:cNvPr id="1369" name="Google Shape;1369;p92"/>
            <p:cNvSpPr txBox="1"/>
            <p:nvPr/>
          </p:nvSpPr>
          <p:spPr>
            <a:xfrm>
              <a:off x="8521525" y="14449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70" name="Google Shape;1370;p92"/>
            <p:cNvSpPr txBox="1"/>
            <p:nvPr/>
          </p:nvSpPr>
          <p:spPr>
            <a:xfrm>
              <a:off x="8242500" y="12267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0 1 0 1 0 1  0 </a:t>
              </a:r>
              <a:endParaRPr>
                <a:solidFill>
                  <a:srgbClr val="359FF4"/>
                </a:solidFill>
                <a:latin typeface="Anaheim"/>
                <a:ea typeface="Anaheim"/>
                <a:cs typeface="Anaheim"/>
                <a:sym typeface="Anaheim"/>
              </a:endParaRPr>
            </a:p>
          </p:txBody>
        </p:sp>
        <p:sp>
          <p:nvSpPr>
            <p:cNvPr id="1371" name="Google Shape;1371;p92"/>
            <p:cNvSpPr txBox="1"/>
            <p:nvPr/>
          </p:nvSpPr>
          <p:spPr>
            <a:xfrm>
              <a:off x="8026050" y="9908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0 1 0 1 0 0  0 </a:t>
              </a:r>
              <a:endParaRPr>
                <a:solidFill>
                  <a:srgbClr val="359FF4"/>
                </a:solidFill>
                <a:latin typeface="Anaheim"/>
                <a:ea typeface="Anaheim"/>
                <a:cs typeface="Anaheim"/>
                <a:sym typeface="Anaheim"/>
              </a:endParaRPr>
            </a:p>
          </p:txBody>
        </p:sp>
      </p:grpSp>
      <p:grpSp>
        <p:nvGrpSpPr>
          <p:cNvPr id="1372" name="Google Shape;1372;p92"/>
          <p:cNvGrpSpPr/>
          <p:nvPr/>
        </p:nvGrpSpPr>
        <p:grpSpPr>
          <a:xfrm>
            <a:off x="5942875" y="-164525"/>
            <a:ext cx="1814400" cy="1088975"/>
            <a:chOff x="5942875" y="-164525"/>
            <a:chExt cx="1814400" cy="1088975"/>
          </a:xfrm>
        </p:grpSpPr>
        <p:sp>
          <p:nvSpPr>
            <p:cNvPr id="1373" name="Google Shape;1373;p92"/>
            <p:cNvSpPr txBox="1"/>
            <p:nvPr/>
          </p:nvSpPr>
          <p:spPr>
            <a:xfrm>
              <a:off x="6376975" y="5242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74" name="Google Shape;1374;p92"/>
            <p:cNvSpPr txBox="1"/>
            <p:nvPr/>
          </p:nvSpPr>
          <p:spPr>
            <a:xfrm>
              <a:off x="6224575" y="312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75" name="Google Shape;1375;p92"/>
            <p:cNvSpPr txBox="1"/>
            <p:nvPr/>
          </p:nvSpPr>
          <p:spPr>
            <a:xfrm>
              <a:off x="5942875" y="-164525"/>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376" name="Google Shape;1376;p92"/>
            <p:cNvSpPr txBox="1"/>
            <p:nvPr/>
          </p:nvSpPr>
          <p:spPr>
            <a:xfrm>
              <a:off x="6081625" y="64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grpSp>
      <p:sp>
        <p:nvSpPr>
          <p:cNvPr id="1377" name="Google Shape;1377;p92"/>
          <p:cNvSpPr/>
          <p:nvPr/>
        </p:nvSpPr>
        <p:spPr>
          <a:xfrm>
            <a:off x="6755050" y="-1650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92"/>
          <p:cNvSpPr/>
          <p:nvPr/>
        </p:nvSpPr>
        <p:spPr>
          <a:xfrm>
            <a:off x="8026050" y="-1879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2"/>
          <p:cNvSpPr/>
          <p:nvPr/>
        </p:nvSpPr>
        <p:spPr>
          <a:xfrm>
            <a:off x="6601538" y="312700"/>
            <a:ext cx="2361600" cy="13263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200025"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92"/>
          <p:cNvSpPr txBox="1"/>
          <p:nvPr/>
        </p:nvSpPr>
        <p:spPr>
          <a:xfrm rot="246094">
            <a:off x="6810756" y="660357"/>
            <a:ext cx="1996513" cy="63098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E8BA36"/>
                </a:solidFill>
                <a:latin typeface="Anaheim"/>
                <a:ea typeface="Anaheim"/>
                <a:cs typeface="Anaheim"/>
                <a:sym typeface="Anaheim"/>
              </a:rPr>
              <a:t>Uppgift #4</a:t>
            </a:r>
            <a:endParaRPr sz="2900">
              <a:solidFill>
                <a:srgbClr val="E8BA36"/>
              </a:solidFill>
              <a:latin typeface="Anaheim"/>
              <a:ea typeface="Anaheim"/>
              <a:cs typeface="Anaheim"/>
              <a:sym typeface="Anaheim"/>
            </a:endParaRPr>
          </a:p>
        </p:txBody>
      </p:sp>
      <p:sp>
        <p:nvSpPr>
          <p:cNvPr id="1381" name="Google Shape;1381;p92"/>
          <p:cNvSpPr txBox="1"/>
          <p:nvPr/>
        </p:nvSpPr>
        <p:spPr>
          <a:xfrm>
            <a:off x="236600" y="246950"/>
            <a:ext cx="7305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BBBBBB"/>
                </a:solidFill>
                <a:latin typeface="Fira Code"/>
                <a:ea typeface="Fira Code"/>
                <a:cs typeface="Fira Code"/>
                <a:sym typeface="Fira Code"/>
              </a:rPr>
              <a:t> 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23</a:t>
            </a:r>
            <a:endParaRPr sz="1300">
              <a:solidFill>
                <a:srgbClr val="BBBBBB"/>
              </a:solidFill>
              <a:latin typeface="Fira Code"/>
              <a:ea typeface="Fira Code"/>
              <a:cs typeface="Fira Code"/>
              <a:sym typeface="Fira Code"/>
            </a:endParaRPr>
          </a:p>
        </p:txBody>
      </p:sp>
      <p:cxnSp>
        <p:nvCxnSpPr>
          <p:cNvPr id="1382" name="Google Shape;1382;p92"/>
          <p:cNvCxnSpPr/>
          <p:nvPr/>
        </p:nvCxnSpPr>
        <p:spPr>
          <a:xfrm flipH="1">
            <a:off x="709800" y="246950"/>
            <a:ext cx="41100" cy="4731900"/>
          </a:xfrm>
          <a:prstGeom prst="straightConnector1">
            <a:avLst/>
          </a:prstGeom>
          <a:noFill/>
          <a:ln cap="flat" cmpd="sng" w="19050">
            <a:solidFill>
              <a:srgbClr val="666666"/>
            </a:solidFill>
            <a:prstDash val="solid"/>
            <a:round/>
            <a:headEnd len="med" w="med" type="none"/>
            <a:tailEnd len="med" w="med" type="none"/>
          </a:ln>
        </p:spPr>
      </p:cxnSp>
      <p:sp>
        <p:nvSpPr>
          <p:cNvPr id="1383" name="Google Shape;1383;p92"/>
          <p:cNvSpPr txBox="1"/>
          <p:nvPr/>
        </p:nvSpPr>
        <p:spPr>
          <a:xfrm>
            <a:off x="5942875" y="3310375"/>
            <a:ext cx="282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Anaheim"/>
                <a:ea typeface="Anaheim"/>
                <a:cs typeface="Anaheim"/>
                <a:sym typeface="Anaheim"/>
              </a:rPr>
              <a:t>Med annotationer, styr vi hur vi vill manipulera data. </a:t>
            </a:r>
            <a:endParaRPr i="1">
              <a:solidFill>
                <a:schemeClr val="lt1"/>
              </a:solidFill>
              <a:latin typeface="Anaheim"/>
              <a:ea typeface="Anaheim"/>
              <a:cs typeface="Anaheim"/>
              <a:sym typeface="Anaheim"/>
            </a:endParaRPr>
          </a:p>
          <a:p>
            <a:pPr indent="0" lvl="0" marL="0" rtl="0" algn="l">
              <a:spcBef>
                <a:spcPts val="0"/>
              </a:spcBef>
              <a:spcAft>
                <a:spcPts val="0"/>
              </a:spcAft>
              <a:buNone/>
            </a:pPr>
            <a:r>
              <a:rPr i="1" lang="en">
                <a:solidFill>
                  <a:schemeClr val="lt1"/>
                </a:solidFill>
                <a:latin typeface="Anaheim"/>
                <a:ea typeface="Anaheim"/>
                <a:cs typeface="Anaheim"/>
                <a:sym typeface="Anaheim"/>
              </a:rPr>
              <a:t>Detta är ett jätteviktigt steg!</a:t>
            </a:r>
            <a:endParaRPr i="1">
              <a:solidFill>
                <a:schemeClr val="lt1"/>
              </a:solidFill>
              <a:latin typeface="Anaheim"/>
              <a:ea typeface="Anaheim"/>
              <a:cs typeface="Anaheim"/>
              <a:sym typeface="Anaheim"/>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grpSp>
        <p:nvGrpSpPr>
          <p:cNvPr id="1388" name="Google Shape;1388;p93"/>
          <p:cNvGrpSpPr/>
          <p:nvPr/>
        </p:nvGrpSpPr>
        <p:grpSpPr>
          <a:xfrm>
            <a:off x="7857625" y="661875"/>
            <a:ext cx="1668375" cy="1470975"/>
            <a:chOff x="6974825" y="1092500"/>
            <a:chExt cx="1668375" cy="1470975"/>
          </a:xfrm>
        </p:grpSpPr>
        <p:sp>
          <p:nvSpPr>
            <p:cNvPr id="1389" name="Google Shape;1389;p93"/>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90" name="Google Shape;1390;p93"/>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91" name="Google Shape;1391;p93"/>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grpSp>
        <p:nvGrpSpPr>
          <p:cNvPr id="1392" name="Google Shape;1392;p93"/>
          <p:cNvGrpSpPr/>
          <p:nvPr/>
        </p:nvGrpSpPr>
        <p:grpSpPr>
          <a:xfrm>
            <a:off x="6974825" y="1092500"/>
            <a:ext cx="1668375" cy="1470975"/>
            <a:chOff x="6974825" y="1092500"/>
            <a:chExt cx="1668375" cy="1470975"/>
          </a:xfrm>
        </p:grpSpPr>
        <p:sp>
          <p:nvSpPr>
            <p:cNvPr id="1393" name="Google Shape;1393;p93"/>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94" name="Google Shape;1394;p93"/>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395" name="Google Shape;1395;p93"/>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sp>
        <p:nvSpPr>
          <p:cNvPr id="1396" name="Google Shape;1396;p93"/>
          <p:cNvSpPr/>
          <p:nvPr/>
        </p:nvSpPr>
        <p:spPr>
          <a:xfrm>
            <a:off x="236600" y="236600"/>
            <a:ext cx="5246400" cy="4752600"/>
          </a:xfrm>
          <a:prstGeom prst="rect">
            <a:avLst/>
          </a:prstGeom>
          <a:solidFill>
            <a:srgbClr val="2B2B2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93"/>
          <p:cNvSpPr txBox="1"/>
          <p:nvPr/>
        </p:nvSpPr>
        <p:spPr>
          <a:xfrm>
            <a:off x="802375" y="246950"/>
            <a:ext cx="4680600" cy="4987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1200">
                <a:solidFill>
                  <a:srgbClr val="BBBBBB"/>
                </a:solidFill>
                <a:latin typeface="Fira Code"/>
                <a:ea typeface="Fira Code"/>
                <a:cs typeface="Fira Code"/>
                <a:sym typeface="Fira Code"/>
              </a:rPr>
              <a:t>// –Uppgift #5– //</a:t>
            </a:r>
            <a:endParaRPr sz="1200">
              <a:solidFill>
                <a:srgbClr val="BBBBBB"/>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INSTRUCTIONS</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100">
              <a:solidFill>
                <a:srgbClr val="BBBB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8BA36"/>
                </a:solidFill>
                <a:highlight>
                  <a:srgbClr val="282C34"/>
                </a:highlight>
                <a:latin typeface="Courier New"/>
                <a:ea typeface="Courier New"/>
                <a:cs typeface="Courier New"/>
                <a:sym typeface="Courier New"/>
              </a:rPr>
              <a:t>	</a:t>
            </a:r>
            <a:r>
              <a:rPr lang="en" sz="1200">
                <a:solidFill>
                  <a:srgbClr val="CC7832"/>
                </a:solidFill>
                <a:latin typeface="Fira Code"/>
                <a:ea typeface="Fira Code"/>
                <a:cs typeface="Fira Code"/>
                <a:sym typeface="Fira Code"/>
              </a:rPr>
              <a:t>Navigera nu mot </a:t>
            </a:r>
            <a:r>
              <a:rPr lang="en" sz="1200">
                <a:solidFill>
                  <a:srgbClr val="FFC66D"/>
                </a:solidFill>
                <a:latin typeface="Fira Code"/>
                <a:ea typeface="Fira Code"/>
                <a:cs typeface="Fira Code"/>
                <a:sym typeface="Fira Code"/>
              </a:rPr>
              <a:t>Student Repository</a:t>
            </a:r>
            <a:endParaRPr sz="1100">
              <a:solidFill>
                <a:srgbClr val="FFC66D"/>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Copy / paste följande kod:</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300">
              <a:solidFill>
                <a:srgbClr val="CC7832"/>
              </a:solidFill>
              <a:latin typeface="Fira Code"/>
              <a:ea typeface="Fira Code"/>
              <a:cs typeface="Fira Code"/>
              <a:sym typeface="Fira Code"/>
            </a:endParaRPr>
          </a:p>
          <a:p>
            <a:pPr indent="0" lvl="0" marL="0" rtl="0" algn="l">
              <a:spcBef>
                <a:spcPts val="0"/>
              </a:spcBef>
              <a:spcAft>
                <a:spcPts val="0"/>
              </a:spcAft>
              <a:buNone/>
            </a:pPr>
            <a:r>
              <a:rPr i="1" lang="en" sz="1200">
                <a:solidFill>
                  <a:srgbClr val="D55FDE"/>
                </a:solidFill>
                <a:latin typeface="Courier New"/>
                <a:ea typeface="Courier New"/>
                <a:cs typeface="Courier New"/>
                <a:sym typeface="Courier New"/>
              </a:rPr>
              <a:t>fun </a:t>
            </a:r>
            <a:r>
              <a:rPr lang="en" sz="1200">
                <a:solidFill>
                  <a:srgbClr val="61AFEF"/>
                </a:solidFill>
                <a:latin typeface="Courier New"/>
                <a:ea typeface="Courier New"/>
                <a:cs typeface="Courier New"/>
                <a:sym typeface="Courier New"/>
              </a:rPr>
              <a:t>performDatabaseOperation</a:t>
            </a:r>
            <a:r>
              <a:rPr lang="en" sz="1200">
                <a:solidFill>
                  <a:srgbClr val="E8BA36"/>
                </a:solidFill>
                <a:latin typeface="Courier New"/>
                <a:ea typeface="Courier New"/>
                <a:cs typeface="Courier New"/>
                <a:sym typeface="Courier New"/>
              </a:rPr>
              <a:t>(</a:t>
            </a:r>
            <a:endParaRPr sz="12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D19A66"/>
                </a:solidFill>
                <a:latin typeface="Courier New"/>
                <a:ea typeface="Courier New"/>
                <a:cs typeface="Courier New"/>
                <a:sym typeface="Courier New"/>
              </a:rPr>
              <a:t>dispatcher</a:t>
            </a:r>
            <a:r>
              <a:rPr lang="en" sz="1200">
                <a:solidFill>
                  <a:srgbClr val="BBBBBB"/>
                </a:solidFill>
                <a:latin typeface="Courier New"/>
                <a:ea typeface="Courier New"/>
                <a:cs typeface="Courier New"/>
                <a:sym typeface="Courier New"/>
              </a:rPr>
              <a:t>: </a:t>
            </a:r>
            <a:r>
              <a:rPr i="1" lang="en" sz="1200">
                <a:solidFill>
                  <a:srgbClr val="E5C07B"/>
                </a:solidFill>
                <a:latin typeface="Courier New"/>
                <a:ea typeface="Courier New"/>
                <a:cs typeface="Courier New"/>
                <a:sym typeface="Courier New"/>
              </a:rPr>
              <a:t>CoroutineDispatcher</a:t>
            </a:r>
            <a:r>
              <a:rPr lang="en" sz="1200">
                <a:solidFill>
                  <a:srgbClr val="BBBBBB"/>
                </a:solidFill>
                <a:latin typeface="Courier New"/>
                <a:ea typeface="Courier New"/>
                <a:cs typeface="Courier New"/>
                <a:sym typeface="Courier New"/>
              </a:rPr>
              <a:t>, </a:t>
            </a:r>
            <a:endParaRPr sz="1200">
              <a:solidFill>
                <a:srgbClr val="BBBBBB"/>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D19A66"/>
                </a:solidFill>
                <a:latin typeface="Courier New"/>
                <a:ea typeface="Courier New"/>
                <a:cs typeface="Courier New"/>
                <a:sym typeface="Courier New"/>
              </a:rPr>
              <a:t>databaseOperation</a:t>
            </a:r>
            <a:r>
              <a:rPr lang="en" sz="1200">
                <a:solidFill>
                  <a:srgbClr val="BBBBBB"/>
                </a:solidFill>
                <a:latin typeface="Courier New"/>
                <a:ea typeface="Courier New"/>
                <a:cs typeface="Courier New"/>
                <a:sym typeface="Courier New"/>
              </a:rPr>
              <a:t>: </a:t>
            </a:r>
            <a:r>
              <a:rPr i="1" lang="en" sz="1200">
                <a:solidFill>
                  <a:srgbClr val="D55FDE"/>
                </a:solidFill>
                <a:latin typeface="Courier New"/>
                <a:ea typeface="Courier New"/>
                <a:cs typeface="Courier New"/>
                <a:sym typeface="Courier New"/>
              </a:rPr>
              <a:t>suspend </a:t>
            </a:r>
            <a:r>
              <a:rPr lang="en" sz="1200">
                <a:solidFill>
                  <a:srgbClr val="54A857"/>
                </a:solidFill>
                <a:latin typeface="Courier New"/>
                <a:ea typeface="Courier New"/>
                <a:cs typeface="Courier New"/>
                <a:sym typeface="Courier New"/>
              </a:rPr>
              <a:t>() </a:t>
            </a:r>
            <a:r>
              <a:rPr lang="en" sz="1200">
                <a:solidFill>
                  <a:srgbClr val="BBBBBB"/>
                </a:solidFill>
                <a:latin typeface="Courier New"/>
                <a:ea typeface="Courier New"/>
                <a:cs typeface="Courier New"/>
                <a:sym typeface="Courier New"/>
              </a:rPr>
              <a:t>-&gt; </a:t>
            </a:r>
            <a:r>
              <a:rPr lang="en" sz="1200">
                <a:solidFill>
                  <a:srgbClr val="E5C07B"/>
                </a:solidFill>
                <a:latin typeface="Courier New"/>
                <a:ea typeface="Courier New"/>
                <a:cs typeface="Courier New"/>
                <a:sym typeface="Courier New"/>
              </a:rPr>
              <a:t>Unit</a:t>
            </a:r>
            <a:r>
              <a:rPr lang="en" sz="1200">
                <a:solidFill>
                  <a:srgbClr val="E8BA36"/>
                </a:solidFill>
                <a:latin typeface="Courier New"/>
                <a:ea typeface="Courier New"/>
                <a:cs typeface="Courier New"/>
                <a:sym typeface="Courier New"/>
              </a:rPr>
              <a:t>) </a:t>
            </a:r>
            <a:r>
              <a:rPr lang="en" sz="1200">
                <a:solidFill>
                  <a:srgbClr val="54A857"/>
                </a:solidFill>
                <a:latin typeface="Courier New"/>
                <a:ea typeface="Courier New"/>
                <a:cs typeface="Courier New"/>
                <a:sym typeface="Courier New"/>
              </a:rPr>
              <a:t>{</a:t>
            </a:r>
            <a:endParaRPr sz="12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54A857"/>
                </a:solidFill>
                <a:latin typeface="Courier New"/>
                <a:ea typeface="Courier New"/>
                <a:cs typeface="Courier New"/>
                <a:sym typeface="Courier New"/>
              </a:rPr>
              <a:t>   </a:t>
            </a:r>
            <a:endParaRPr sz="1200">
              <a:solidFill>
                <a:srgbClr val="54A857"/>
              </a:solidFill>
              <a:latin typeface="Courier New"/>
              <a:ea typeface="Courier New"/>
              <a:cs typeface="Courier New"/>
              <a:sym typeface="Courier New"/>
            </a:endParaRPr>
          </a:p>
          <a:p>
            <a:pPr indent="457200" lvl="0" marL="0" rtl="0" algn="l">
              <a:spcBef>
                <a:spcPts val="0"/>
              </a:spcBef>
              <a:spcAft>
                <a:spcPts val="0"/>
              </a:spcAft>
              <a:buNone/>
            </a:pPr>
            <a:r>
              <a:rPr lang="en" sz="1200">
                <a:solidFill>
                  <a:srgbClr val="EF596F"/>
                </a:solidFill>
                <a:latin typeface="Courier New"/>
                <a:ea typeface="Courier New"/>
                <a:cs typeface="Courier New"/>
                <a:sym typeface="Courier New"/>
              </a:rPr>
              <a:t>coroutineScope</a:t>
            </a:r>
            <a:r>
              <a:rPr lang="en" sz="1200">
                <a:solidFill>
                  <a:srgbClr val="BBBBBB"/>
                </a:solidFill>
                <a:latin typeface="Courier New"/>
                <a:ea typeface="Courier New"/>
                <a:cs typeface="Courier New"/>
                <a:sym typeface="Courier New"/>
              </a:rPr>
              <a:t>.</a:t>
            </a:r>
            <a:r>
              <a:rPr lang="en" sz="1200">
                <a:solidFill>
                  <a:srgbClr val="61AFEF"/>
                </a:solidFill>
                <a:latin typeface="Courier New"/>
                <a:ea typeface="Courier New"/>
                <a:cs typeface="Courier New"/>
                <a:sym typeface="Courier New"/>
              </a:rPr>
              <a:t>launch</a:t>
            </a:r>
            <a:r>
              <a:rPr lang="en" sz="1200">
                <a:solidFill>
                  <a:srgbClr val="E8BA36"/>
                </a:solidFill>
                <a:latin typeface="Courier New"/>
                <a:ea typeface="Courier New"/>
                <a:cs typeface="Courier New"/>
                <a:sym typeface="Courier New"/>
              </a:rPr>
              <a:t>(</a:t>
            </a:r>
            <a:r>
              <a:rPr lang="en" sz="1200">
                <a:solidFill>
                  <a:srgbClr val="D19A66"/>
                </a:solidFill>
                <a:latin typeface="Courier New"/>
                <a:ea typeface="Courier New"/>
                <a:cs typeface="Courier New"/>
                <a:sym typeface="Courier New"/>
              </a:rPr>
              <a:t>dispatcher</a:t>
            </a:r>
            <a:r>
              <a:rPr lang="en" sz="1200">
                <a:solidFill>
                  <a:srgbClr val="E8BA36"/>
                </a:solidFill>
                <a:latin typeface="Courier New"/>
                <a:ea typeface="Courier New"/>
                <a:cs typeface="Courier New"/>
                <a:sym typeface="Courier New"/>
              </a:rPr>
              <a:t>) </a:t>
            </a:r>
            <a:r>
              <a:rPr lang="en" sz="1200">
                <a:solidFill>
                  <a:srgbClr val="359FF4"/>
                </a:solidFill>
                <a:latin typeface="Courier New"/>
                <a:ea typeface="Courier New"/>
                <a:cs typeface="Courier New"/>
                <a:sym typeface="Courier New"/>
              </a:rPr>
              <a:t>{</a:t>
            </a:r>
            <a:endParaRPr sz="1200">
              <a:solidFill>
                <a:srgbClr val="359FF4"/>
              </a:solidFill>
              <a:latin typeface="Courier New"/>
              <a:ea typeface="Courier New"/>
              <a:cs typeface="Courier New"/>
              <a:sym typeface="Courier New"/>
            </a:endParaRPr>
          </a:p>
          <a:p>
            <a:pPr indent="457200" lvl="0" marL="457200" rtl="0" algn="l">
              <a:spcBef>
                <a:spcPts val="0"/>
              </a:spcBef>
              <a:spcAft>
                <a:spcPts val="0"/>
              </a:spcAft>
              <a:buNone/>
            </a:pPr>
            <a:r>
              <a:rPr lang="en" sz="1200">
                <a:solidFill>
                  <a:srgbClr val="E5C07B"/>
                </a:solidFill>
                <a:latin typeface="Courier New"/>
                <a:ea typeface="Courier New"/>
                <a:cs typeface="Courier New"/>
                <a:sym typeface="Courier New"/>
              </a:rPr>
              <a:t>databaseOperation</a:t>
            </a:r>
            <a:r>
              <a:rPr lang="en" sz="1200">
                <a:solidFill>
                  <a:srgbClr val="E8BA36"/>
                </a:solidFill>
                <a:latin typeface="Courier New"/>
                <a:ea typeface="Courier New"/>
                <a:cs typeface="Courier New"/>
                <a:sym typeface="Courier New"/>
              </a:rPr>
              <a:t>()</a:t>
            </a:r>
            <a:endParaRPr sz="12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E8BA36"/>
                </a:solidFill>
                <a:latin typeface="Courier New"/>
                <a:ea typeface="Courier New"/>
                <a:cs typeface="Courier New"/>
                <a:sym typeface="Courier New"/>
              </a:rPr>
              <a:t>   	</a:t>
            </a:r>
            <a:r>
              <a:rPr lang="en" sz="1200">
                <a:solidFill>
                  <a:srgbClr val="359FF4"/>
                </a:solidFill>
                <a:latin typeface="Courier New"/>
                <a:ea typeface="Courier New"/>
                <a:cs typeface="Courier New"/>
                <a:sym typeface="Courier New"/>
              </a:rPr>
              <a:t>}</a:t>
            </a:r>
            <a:endParaRPr sz="12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54A857"/>
                </a:solidFill>
                <a:latin typeface="Courier New"/>
                <a:ea typeface="Courier New"/>
                <a:cs typeface="Courier New"/>
                <a:sym typeface="Courier New"/>
              </a:rPr>
              <a: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BBBBBB"/>
                </a:solidFill>
                <a:latin typeface="Fira Code"/>
                <a:ea typeface="Fira Code"/>
                <a:cs typeface="Fira Code"/>
                <a:sym typeface="Fira Code"/>
              </a:rPr>
              <a:t>// </a:t>
            </a:r>
            <a:r>
              <a:rPr i="1" lang="en" sz="1200">
                <a:solidFill>
                  <a:srgbClr val="BBBBBB"/>
                </a:solidFill>
                <a:latin typeface="Fira Code"/>
                <a:ea typeface="Fira Code"/>
                <a:cs typeface="Fira Code"/>
                <a:sym typeface="Fira Code"/>
              </a:rPr>
              <a:t>HINT &amp; Examples</a:t>
            </a:r>
            <a:endParaRPr i="1" sz="1200">
              <a:solidFill>
                <a:srgbClr val="359FF4"/>
              </a:solidFill>
              <a:latin typeface="Fira Code"/>
              <a:ea typeface="Fira Code"/>
              <a:cs typeface="Fira Code"/>
              <a:sym typeface="Fira Code"/>
            </a:endParaRPr>
          </a:p>
          <a:p>
            <a:pPr indent="0" lvl="0" marL="0" rtl="0" algn="l">
              <a:spcBef>
                <a:spcPts val="0"/>
              </a:spcBef>
              <a:spcAft>
                <a:spcPts val="0"/>
              </a:spcAft>
              <a:buNone/>
            </a:pPr>
            <a:r>
              <a:rPr lang="en" sz="1200">
                <a:solidFill>
                  <a:srgbClr val="359FF4"/>
                </a:solidFill>
                <a:latin typeface="Fira Code"/>
                <a:ea typeface="Fira Code"/>
                <a:cs typeface="Fira Code"/>
                <a:sym typeface="Fira Code"/>
              </a:rPr>
              <a:t>hint(</a:t>
            </a:r>
            <a:r>
              <a:rPr lang="en" sz="1200">
                <a:solidFill>
                  <a:srgbClr val="54A857"/>
                </a:solidFill>
                <a:latin typeface="Fira Code"/>
                <a:ea typeface="Fira Code"/>
                <a:cs typeface="Fira Code"/>
                <a:sym typeface="Fira Code"/>
              </a:rPr>
              <a:t>” </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Argumenten är viktiga för att den skall kunna hålla reda på vilket ‘Thread’ dessa operationer skall köras på! Detta utökar prestandan!</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 ”</a:t>
            </a:r>
            <a:r>
              <a:rPr lang="en" sz="1200">
                <a:solidFill>
                  <a:srgbClr val="359FF4"/>
                </a:solidFill>
                <a:latin typeface="Fira Code"/>
                <a:ea typeface="Fira Code"/>
                <a:cs typeface="Fira Code"/>
                <a:sym typeface="Fira Code"/>
              </a:rPr>
              <a:t>)</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FFC66D"/>
              </a:solidFill>
              <a:latin typeface="Fira Code"/>
              <a:ea typeface="Fira Code"/>
              <a:cs typeface="Fira Code"/>
              <a:sym typeface="Fira Code"/>
            </a:endParaRPr>
          </a:p>
        </p:txBody>
      </p:sp>
      <p:grpSp>
        <p:nvGrpSpPr>
          <p:cNvPr id="1398" name="Google Shape;1398;p93"/>
          <p:cNvGrpSpPr/>
          <p:nvPr/>
        </p:nvGrpSpPr>
        <p:grpSpPr>
          <a:xfrm>
            <a:off x="8026050" y="990800"/>
            <a:ext cx="1875775" cy="854300"/>
            <a:chOff x="8026050" y="990800"/>
            <a:chExt cx="1875775" cy="854300"/>
          </a:xfrm>
        </p:grpSpPr>
        <p:sp>
          <p:nvSpPr>
            <p:cNvPr id="1399" name="Google Shape;1399;p93"/>
            <p:cNvSpPr txBox="1"/>
            <p:nvPr/>
          </p:nvSpPr>
          <p:spPr>
            <a:xfrm>
              <a:off x="8521525" y="14449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00" name="Google Shape;1400;p93"/>
            <p:cNvSpPr txBox="1"/>
            <p:nvPr/>
          </p:nvSpPr>
          <p:spPr>
            <a:xfrm>
              <a:off x="8242500" y="12267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0 1 0 1 0 1  0 </a:t>
              </a:r>
              <a:endParaRPr>
                <a:solidFill>
                  <a:srgbClr val="359FF4"/>
                </a:solidFill>
                <a:latin typeface="Anaheim"/>
                <a:ea typeface="Anaheim"/>
                <a:cs typeface="Anaheim"/>
                <a:sym typeface="Anaheim"/>
              </a:endParaRPr>
            </a:p>
          </p:txBody>
        </p:sp>
        <p:sp>
          <p:nvSpPr>
            <p:cNvPr id="1401" name="Google Shape;1401;p93"/>
            <p:cNvSpPr txBox="1"/>
            <p:nvPr/>
          </p:nvSpPr>
          <p:spPr>
            <a:xfrm>
              <a:off x="8026050" y="9908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0 1 0 1 0 0  0 </a:t>
              </a:r>
              <a:endParaRPr>
                <a:solidFill>
                  <a:srgbClr val="359FF4"/>
                </a:solidFill>
                <a:latin typeface="Anaheim"/>
                <a:ea typeface="Anaheim"/>
                <a:cs typeface="Anaheim"/>
                <a:sym typeface="Anaheim"/>
              </a:endParaRPr>
            </a:p>
          </p:txBody>
        </p:sp>
      </p:grpSp>
      <p:grpSp>
        <p:nvGrpSpPr>
          <p:cNvPr id="1402" name="Google Shape;1402;p93"/>
          <p:cNvGrpSpPr/>
          <p:nvPr/>
        </p:nvGrpSpPr>
        <p:grpSpPr>
          <a:xfrm>
            <a:off x="5942875" y="-164525"/>
            <a:ext cx="1814400" cy="1088975"/>
            <a:chOff x="5942875" y="-164525"/>
            <a:chExt cx="1814400" cy="1088975"/>
          </a:xfrm>
        </p:grpSpPr>
        <p:sp>
          <p:nvSpPr>
            <p:cNvPr id="1403" name="Google Shape;1403;p93"/>
            <p:cNvSpPr txBox="1"/>
            <p:nvPr/>
          </p:nvSpPr>
          <p:spPr>
            <a:xfrm>
              <a:off x="6376975" y="5242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04" name="Google Shape;1404;p93"/>
            <p:cNvSpPr txBox="1"/>
            <p:nvPr/>
          </p:nvSpPr>
          <p:spPr>
            <a:xfrm>
              <a:off x="6224575" y="312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05" name="Google Shape;1405;p93"/>
            <p:cNvSpPr txBox="1"/>
            <p:nvPr/>
          </p:nvSpPr>
          <p:spPr>
            <a:xfrm>
              <a:off x="5942875" y="-164525"/>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06" name="Google Shape;1406;p93"/>
            <p:cNvSpPr txBox="1"/>
            <p:nvPr/>
          </p:nvSpPr>
          <p:spPr>
            <a:xfrm>
              <a:off x="6081625" y="64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grpSp>
      <p:sp>
        <p:nvSpPr>
          <p:cNvPr id="1407" name="Google Shape;1407;p93"/>
          <p:cNvSpPr/>
          <p:nvPr/>
        </p:nvSpPr>
        <p:spPr>
          <a:xfrm>
            <a:off x="6755050" y="-1650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3"/>
          <p:cNvSpPr/>
          <p:nvPr/>
        </p:nvSpPr>
        <p:spPr>
          <a:xfrm>
            <a:off x="8026050" y="-1879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93"/>
          <p:cNvSpPr/>
          <p:nvPr/>
        </p:nvSpPr>
        <p:spPr>
          <a:xfrm>
            <a:off x="6601538" y="312700"/>
            <a:ext cx="2361600" cy="13263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200025"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93"/>
          <p:cNvSpPr txBox="1"/>
          <p:nvPr/>
        </p:nvSpPr>
        <p:spPr>
          <a:xfrm rot="246094">
            <a:off x="6810756" y="660357"/>
            <a:ext cx="1996513" cy="63098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E8BA36"/>
                </a:solidFill>
                <a:latin typeface="Anaheim"/>
                <a:ea typeface="Anaheim"/>
                <a:cs typeface="Anaheim"/>
                <a:sym typeface="Anaheim"/>
              </a:rPr>
              <a:t>Uppgift #5</a:t>
            </a:r>
            <a:endParaRPr sz="2900">
              <a:solidFill>
                <a:srgbClr val="E8BA36"/>
              </a:solidFill>
              <a:latin typeface="Anaheim"/>
              <a:ea typeface="Anaheim"/>
              <a:cs typeface="Anaheim"/>
              <a:sym typeface="Anaheim"/>
            </a:endParaRPr>
          </a:p>
        </p:txBody>
      </p:sp>
      <p:sp>
        <p:nvSpPr>
          <p:cNvPr id="1411" name="Google Shape;1411;p93"/>
          <p:cNvSpPr txBox="1"/>
          <p:nvPr/>
        </p:nvSpPr>
        <p:spPr>
          <a:xfrm>
            <a:off x="236600" y="246950"/>
            <a:ext cx="7305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BBBBBB"/>
                </a:solidFill>
                <a:latin typeface="Fira Code"/>
                <a:ea typeface="Fira Code"/>
                <a:cs typeface="Fira Code"/>
                <a:sym typeface="Fira Code"/>
              </a:rPr>
              <a:t> 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23</a:t>
            </a:r>
            <a:endParaRPr sz="1300">
              <a:solidFill>
                <a:srgbClr val="BBBBBB"/>
              </a:solidFill>
              <a:latin typeface="Fira Code"/>
              <a:ea typeface="Fira Code"/>
              <a:cs typeface="Fira Code"/>
              <a:sym typeface="Fira Code"/>
            </a:endParaRPr>
          </a:p>
        </p:txBody>
      </p:sp>
      <p:cxnSp>
        <p:nvCxnSpPr>
          <p:cNvPr id="1412" name="Google Shape;1412;p93"/>
          <p:cNvCxnSpPr/>
          <p:nvPr/>
        </p:nvCxnSpPr>
        <p:spPr>
          <a:xfrm flipH="1">
            <a:off x="709800" y="246950"/>
            <a:ext cx="41100" cy="4731900"/>
          </a:xfrm>
          <a:prstGeom prst="straightConnector1">
            <a:avLst/>
          </a:prstGeom>
          <a:noFill/>
          <a:ln cap="flat" cmpd="sng" w="19050">
            <a:solidFill>
              <a:srgbClr val="666666"/>
            </a:solidFill>
            <a:prstDash val="solid"/>
            <a:round/>
            <a:headEnd len="med" w="med" type="none"/>
            <a:tailEnd len="med" w="med" type="none"/>
          </a:ln>
        </p:spPr>
      </p:cxnSp>
      <p:sp>
        <p:nvSpPr>
          <p:cNvPr id="1413" name="Google Shape;1413;p93"/>
          <p:cNvSpPr txBox="1"/>
          <p:nvPr/>
        </p:nvSpPr>
        <p:spPr>
          <a:xfrm>
            <a:off x="5942875" y="3310375"/>
            <a:ext cx="2823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Anaheim"/>
                <a:ea typeface="Anaheim"/>
                <a:cs typeface="Anaheim"/>
                <a:sym typeface="Anaheim"/>
              </a:rPr>
              <a:t>Prestanda inom apputveckling är väldigt viktigt. Här utför vi förberedelser inför Activity Main!</a:t>
            </a:r>
            <a:endParaRPr i="1">
              <a:solidFill>
                <a:schemeClr val="lt1"/>
              </a:solidFill>
              <a:latin typeface="Anaheim"/>
              <a:ea typeface="Anaheim"/>
              <a:cs typeface="Anaheim"/>
              <a:sym typeface="Anaheim"/>
            </a:endParaRPr>
          </a:p>
          <a:p>
            <a:pPr indent="0" lvl="0" marL="0" rtl="0" algn="l">
              <a:spcBef>
                <a:spcPts val="0"/>
              </a:spcBef>
              <a:spcAft>
                <a:spcPts val="0"/>
              </a:spcAft>
              <a:buNone/>
            </a:pPr>
            <a:r>
              <a:t/>
            </a:r>
            <a:endParaRPr i="1">
              <a:solidFill>
                <a:schemeClr val="lt1"/>
              </a:solidFill>
              <a:latin typeface="Anaheim"/>
              <a:ea typeface="Anaheim"/>
              <a:cs typeface="Anaheim"/>
              <a:sym typeface="Anaheim"/>
            </a:endParaRPr>
          </a:p>
          <a:p>
            <a:pPr indent="0" lvl="0" marL="0" rtl="0" algn="l">
              <a:spcBef>
                <a:spcPts val="0"/>
              </a:spcBef>
              <a:spcAft>
                <a:spcPts val="0"/>
              </a:spcAft>
              <a:buNone/>
            </a:pPr>
            <a:r>
              <a:rPr i="1" lang="en">
                <a:solidFill>
                  <a:schemeClr val="lt1"/>
                </a:solidFill>
                <a:latin typeface="Anaheim"/>
                <a:ea typeface="Anaheim"/>
                <a:cs typeface="Anaheim"/>
                <a:sym typeface="Anaheim"/>
              </a:rPr>
              <a:t>Mer kod finns på nästa sida</a:t>
            </a:r>
            <a:endParaRPr i="1">
              <a:solidFill>
                <a:schemeClr val="lt1"/>
              </a:solidFill>
              <a:latin typeface="Anaheim"/>
              <a:ea typeface="Anaheim"/>
              <a:cs typeface="Anaheim"/>
              <a:sym typeface="Anaheim"/>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1"/>
          <p:cNvSpPr txBox="1"/>
          <p:nvPr>
            <p:ph type="title"/>
          </p:nvPr>
        </p:nvSpPr>
        <p:spPr>
          <a:xfrm>
            <a:off x="454800" y="2703950"/>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Dependencies, Threads </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Project Setup</a:t>
            </a:r>
            <a:endParaRPr/>
          </a:p>
        </p:txBody>
      </p:sp>
      <p:sp>
        <p:nvSpPr>
          <p:cNvPr id="422" name="Google Shape;422;p31"/>
          <p:cNvSpPr txBox="1"/>
          <p:nvPr>
            <p:ph idx="2" type="title"/>
          </p:nvPr>
        </p:nvSpPr>
        <p:spPr>
          <a:xfrm>
            <a:off x="454800" y="1582525"/>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94"/>
          <p:cNvSpPr/>
          <p:nvPr/>
        </p:nvSpPr>
        <p:spPr>
          <a:xfrm>
            <a:off x="236600" y="236600"/>
            <a:ext cx="5246400" cy="4752600"/>
          </a:xfrm>
          <a:prstGeom prst="rect">
            <a:avLst/>
          </a:prstGeom>
          <a:solidFill>
            <a:srgbClr val="2B2B2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94"/>
          <p:cNvGrpSpPr/>
          <p:nvPr/>
        </p:nvGrpSpPr>
        <p:grpSpPr>
          <a:xfrm>
            <a:off x="7857625" y="661875"/>
            <a:ext cx="1668375" cy="1470975"/>
            <a:chOff x="6974825" y="1092500"/>
            <a:chExt cx="1668375" cy="1470975"/>
          </a:xfrm>
        </p:grpSpPr>
        <p:sp>
          <p:nvSpPr>
            <p:cNvPr id="1420" name="Google Shape;1420;p94"/>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21" name="Google Shape;1421;p94"/>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22" name="Google Shape;1422;p94"/>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grpSp>
        <p:nvGrpSpPr>
          <p:cNvPr id="1423" name="Google Shape;1423;p94"/>
          <p:cNvGrpSpPr/>
          <p:nvPr/>
        </p:nvGrpSpPr>
        <p:grpSpPr>
          <a:xfrm>
            <a:off x="6974825" y="1092500"/>
            <a:ext cx="1668375" cy="1470975"/>
            <a:chOff x="6974825" y="1092500"/>
            <a:chExt cx="1668375" cy="1470975"/>
          </a:xfrm>
        </p:grpSpPr>
        <p:sp>
          <p:nvSpPr>
            <p:cNvPr id="1424" name="Google Shape;1424;p94"/>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25" name="Google Shape;1425;p94"/>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26" name="Google Shape;1426;p94"/>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sp>
        <p:nvSpPr>
          <p:cNvPr id="1427" name="Google Shape;1427;p94"/>
          <p:cNvSpPr txBox="1"/>
          <p:nvPr/>
        </p:nvSpPr>
        <p:spPr>
          <a:xfrm>
            <a:off x="802375" y="246950"/>
            <a:ext cx="4680600" cy="46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package </a:t>
            </a:r>
            <a:r>
              <a:rPr lang="en" sz="1000">
                <a:solidFill>
                  <a:srgbClr val="BBBBBB"/>
                </a:solidFill>
                <a:latin typeface="Courier New"/>
                <a:ea typeface="Courier New"/>
                <a:cs typeface="Courier New"/>
                <a:sym typeface="Courier New"/>
              </a:rPr>
              <a:t>com.example.deleteme.user</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import </a:t>
            </a:r>
            <a:r>
              <a:rPr lang="en" sz="1000">
                <a:solidFill>
                  <a:srgbClr val="BBBBBB"/>
                </a:solidFill>
                <a:latin typeface="Courier New"/>
                <a:ea typeface="Courier New"/>
                <a:cs typeface="Courier New"/>
                <a:sym typeface="Courier New"/>
              </a:rPr>
              <a:t>com.example.deleteme.</a:t>
            </a:r>
            <a:r>
              <a:rPr i="1" lang="en" sz="1000">
                <a:solidFill>
                  <a:srgbClr val="E5C07B"/>
                </a:solidFill>
                <a:latin typeface="Courier New"/>
                <a:ea typeface="Courier New"/>
                <a:cs typeface="Courier New"/>
                <a:sym typeface="Courier New"/>
              </a:rPr>
              <a:t>AppDatabase</a:t>
            </a:r>
            <a:endParaRPr i="1" sz="10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import </a:t>
            </a:r>
            <a:r>
              <a:rPr lang="en" sz="1000">
                <a:solidFill>
                  <a:srgbClr val="BBBBBB"/>
                </a:solidFill>
                <a:latin typeface="Courier New"/>
                <a:ea typeface="Courier New"/>
                <a:cs typeface="Courier New"/>
                <a:sym typeface="Courier New"/>
              </a:rPr>
              <a:t>kotlinx.coroutines.</a:t>
            </a:r>
            <a:r>
              <a:rPr i="1" lang="en" sz="1000">
                <a:solidFill>
                  <a:srgbClr val="E5C07B"/>
                </a:solidFill>
                <a:latin typeface="Courier New"/>
                <a:ea typeface="Courier New"/>
                <a:cs typeface="Courier New"/>
                <a:sym typeface="Courier New"/>
              </a:rPr>
              <a:t>CoroutineDispatcher</a:t>
            </a:r>
            <a:endParaRPr i="1" sz="10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import </a:t>
            </a:r>
            <a:r>
              <a:rPr lang="en" sz="1000">
                <a:solidFill>
                  <a:srgbClr val="BBBBBB"/>
                </a:solidFill>
                <a:latin typeface="Courier New"/>
                <a:ea typeface="Courier New"/>
                <a:cs typeface="Courier New"/>
                <a:sym typeface="Courier New"/>
              </a:rPr>
              <a:t>kotlinx.coroutines.CoroutineScope</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import </a:t>
            </a:r>
            <a:r>
              <a:rPr lang="en" sz="1000">
                <a:solidFill>
                  <a:srgbClr val="BBBBBB"/>
                </a:solidFill>
                <a:latin typeface="Courier New"/>
                <a:ea typeface="Courier New"/>
                <a:cs typeface="Courier New"/>
                <a:sym typeface="Courier New"/>
              </a:rPr>
              <a:t>kotlinx.coroutines.</a:t>
            </a:r>
            <a:r>
              <a:rPr lang="en" sz="1000">
                <a:solidFill>
                  <a:srgbClr val="E5C07B"/>
                </a:solidFill>
                <a:latin typeface="Courier New"/>
                <a:ea typeface="Courier New"/>
                <a:cs typeface="Courier New"/>
                <a:sym typeface="Courier New"/>
              </a:rPr>
              <a:t>Dispatchers</a:t>
            </a:r>
            <a:endParaRPr sz="1000">
              <a:solidFill>
                <a:srgbClr val="E5C07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import </a:t>
            </a:r>
            <a:r>
              <a:rPr lang="en" sz="1000">
                <a:solidFill>
                  <a:srgbClr val="BBBBBB"/>
                </a:solidFill>
                <a:latin typeface="Courier New"/>
                <a:ea typeface="Courier New"/>
                <a:cs typeface="Courier New"/>
                <a:sym typeface="Courier New"/>
              </a:rPr>
              <a:t>kotlinx.coroutines.launch</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BBBBBB"/>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D55FDE"/>
                </a:solidFill>
                <a:latin typeface="Courier New"/>
                <a:ea typeface="Courier New"/>
                <a:cs typeface="Courier New"/>
                <a:sym typeface="Courier New"/>
              </a:rPr>
              <a:t>class </a:t>
            </a:r>
            <a:r>
              <a:rPr lang="en" sz="1000">
                <a:solidFill>
                  <a:srgbClr val="E5C07B"/>
                </a:solidFill>
                <a:latin typeface="Courier New"/>
                <a:ea typeface="Courier New"/>
                <a:cs typeface="Courier New"/>
                <a:sym typeface="Courier New"/>
              </a:rPr>
              <a:t>UserRepository</a:t>
            </a:r>
            <a:r>
              <a:rPr lang="en" sz="1000">
                <a:solidFill>
                  <a:srgbClr val="E8BA36"/>
                </a:solidFill>
                <a:latin typeface="Courier New"/>
                <a:ea typeface="Courier New"/>
                <a:cs typeface="Courier New"/>
                <a:sym typeface="Courier New"/>
              </a:rPr>
              <a:t>(</a:t>
            </a:r>
            <a:r>
              <a:rPr i="1" lang="en" sz="1000">
                <a:solidFill>
                  <a:srgbClr val="D55FDE"/>
                </a:solidFill>
                <a:latin typeface="Courier New"/>
                <a:ea typeface="Courier New"/>
                <a:cs typeface="Courier New"/>
                <a:sym typeface="Courier New"/>
              </a:rPr>
              <a:t>private val </a:t>
            </a:r>
            <a:r>
              <a:rPr lang="en" sz="1000">
                <a:solidFill>
                  <a:srgbClr val="EF596F"/>
                </a:solidFill>
                <a:latin typeface="Courier New"/>
                <a:ea typeface="Courier New"/>
                <a:cs typeface="Courier New"/>
                <a:sym typeface="Courier New"/>
              </a:rPr>
              <a:t>appDatabase</a:t>
            </a:r>
            <a:r>
              <a:rPr lang="en" sz="1000">
                <a:solidFill>
                  <a:srgbClr val="BBBBBB"/>
                </a:solidFill>
                <a:latin typeface="Courier New"/>
                <a:ea typeface="Courier New"/>
                <a:cs typeface="Courier New"/>
                <a:sym typeface="Courier New"/>
              </a:rPr>
              <a:t>: </a:t>
            </a:r>
            <a:r>
              <a:rPr i="1" lang="en" sz="1000">
                <a:solidFill>
                  <a:srgbClr val="E5C07B"/>
                </a:solidFill>
                <a:latin typeface="Courier New"/>
                <a:ea typeface="Courier New"/>
                <a:cs typeface="Courier New"/>
                <a:sym typeface="Courier New"/>
              </a:rPr>
              <a:t>AppDatabase</a:t>
            </a:r>
            <a:r>
              <a:rPr lang="en" sz="1000">
                <a:solidFill>
                  <a:srgbClr val="BBBBBB"/>
                </a:solidFill>
                <a:latin typeface="Courier New"/>
                <a:ea typeface="Courier New"/>
                <a:cs typeface="Courier New"/>
                <a:sym typeface="Courier New"/>
              </a:rPr>
              <a:t>, </a:t>
            </a:r>
            <a:r>
              <a:rPr i="1" lang="en" sz="1000">
                <a:solidFill>
                  <a:srgbClr val="D55FDE"/>
                </a:solidFill>
                <a:latin typeface="Courier New"/>
                <a:ea typeface="Courier New"/>
                <a:cs typeface="Courier New"/>
                <a:sym typeface="Courier New"/>
              </a:rPr>
              <a:t>private val </a:t>
            </a:r>
            <a:r>
              <a:rPr lang="en" sz="1000">
                <a:solidFill>
                  <a:srgbClr val="EF596F"/>
                </a:solidFill>
                <a:latin typeface="Courier New"/>
                <a:ea typeface="Courier New"/>
                <a:cs typeface="Courier New"/>
                <a:sym typeface="Courier New"/>
              </a:rPr>
              <a:t>coroutineScope</a:t>
            </a:r>
            <a:r>
              <a:rPr lang="en" sz="1000">
                <a:solidFill>
                  <a:srgbClr val="BBBBBB"/>
                </a:solidFill>
                <a:latin typeface="Courier New"/>
                <a:ea typeface="Courier New"/>
                <a:cs typeface="Courier New"/>
                <a:sym typeface="Courier New"/>
              </a:rPr>
              <a:t>: </a:t>
            </a:r>
            <a:r>
              <a:rPr lang="en" sz="1000">
                <a:solidFill>
                  <a:srgbClr val="E5C07B"/>
                </a:solidFill>
                <a:latin typeface="Courier New"/>
                <a:ea typeface="Courier New"/>
                <a:cs typeface="Courier New"/>
                <a:sym typeface="Courier New"/>
              </a:rPr>
              <a:t>CoroutineScope</a:t>
            </a:r>
            <a:r>
              <a:rPr lang="en" sz="1000">
                <a:solidFill>
                  <a:srgbClr val="E8BA36"/>
                </a:solidFill>
                <a:latin typeface="Courier New"/>
                <a:ea typeface="Courier New"/>
                <a:cs typeface="Courier New"/>
                <a:sym typeface="Courier New"/>
              </a:rPr>
              <a:t>) {</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E8BA36"/>
                </a:solidFill>
                <a:latin typeface="Courier New"/>
                <a:ea typeface="Courier New"/>
                <a:cs typeface="Courier New"/>
                <a:sym typeface="Courier New"/>
              </a:rPr>
              <a:t>    </a:t>
            </a:r>
            <a:r>
              <a:rPr i="1" lang="en" sz="1000">
                <a:solidFill>
                  <a:srgbClr val="D55FDE"/>
                </a:solidFill>
                <a:latin typeface="Courier New"/>
                <a:ea typeface="Courier New"/>
                <a:cs typeface="Courier New"/>
                <a:sym typeface="Courier New"/>
              </a:rPr>
              <a:t>fun </a:t>
            </a:r>
            <a:r>
              <a:rPr lang="en" sz="1000">
                <a:solidFill>
                  <a:srgbClr val="61AFEF"/>
                </a:solidFill>
                <a:latin typeface="Courier New"/>
                <a:ea typeface="Courier New"/>
                <a:cs typeface="Courier New"/>
                <a:sym typeface="Courier New"/>
              </a:rPr>
              <a:t>insertUser</a:t>
            </a:r>
            <a:r>
              <a:rPr lang="en" sz="1000">
                <a:solidFill>
                  <a:srgbClr val="E8BA36"/>
                </a:solidFill>
                <a:latin typeface="Courier New"/>
                <a:ea typeface="Courier New"/>
                <a:cs typeface="Courier New"/>
                <a:sym typeface="Courier New"/>
              </a:rPr>
              <a:t>(</a:t>
            </a:r>
            <a:r>
              <a:rPr lang="en" sz="1000">
                <a:solidFill>
                  <a:srgbClr val="D19A66"/>
                </a:solidFill>
                <a:latin typeface="Courier New"/>
                <a:ea typeface="Courier New"/>
                <a:cs typeface="Courier New"/>
                <a:sym typeface="Courier New"/>
              </a:rPr>
              <a:t>user</a:t>
            </a:r>
            <a:r>
              <a:rPr lang="en" sz="1000">
                <a:solidFill>
                  <a:srgbClr val="BBBBBB"/>
                </a:solidFill>
                <a:latin typeface="Courier New"/>
                <a:ea typeface="Courier New"/>
                <a:cs typeface="Courier New"/>
                <a:sym typeface="Courier New"/>
              </a:rPr>
              <a:t>: </a:t>
            </a:r>
            <a:r>
              <a:rPr lang="en" sz="1000">
                <a:solidFill>
                  <a:srgbClr val="E5C07B"/>
                </a:solidFill>
                <a:latin typeface="Courier New"/>
                <a:ea typeface="Courier New"/>
                <a:cs typeface="Courier New"/>
                <a:sym typeface="Courier New"/>
              </a:rPr>
              <a:t>User</a:t>
            </a:r>
            <a:r>
              <a:rPr lang="en" sz="1000">
                <a:solidFill>
                  <a:srgbClr val="E8BA36"/>
                </a:solidFill>
                <a:latin typeface="Courier New"/>
                <a:ea typeface="Courier New"/>
                <a:cs typeface="Courier New"/>
                <a:sym typeface="Courier New"/>
              </a:rPr>
              <a:t>) </a:t>
            </a:r>
            <a:r>
              <a:rPr lang="en" sz="1000">
                <a:solidFill>
                  <a:srgbClr val="54A857"/>
                </a:solidFill>
                <a:latin typeface="Courier New"/>
                <a:ea typeface="Courier New"/>
                <a:cs typeface="Courier New"/>
                <a:sym typeface="Courier New"/>
              </a:rPr>
              <a:t>{</a:t>
            </a:r>
            <a:endParaRPr sz="10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54A857"/>
                </a:solidFill>
                <a:latin typeface="Courier New"/>
                <a:ea typeface="Courier New"/>
                <a:cs typeface="Courier New"/>
                <a:sym typeface="Courier New"/>
              </a:rPr>
              <a:t>       </a:t>
            </a:r>
            <a:r>
              <a:rPr lang="en" sz="1000">
                <a:solidFill>
                  <a:srgbClr val="EF596F"/>
                </a:solidFill>
                <a:latin typeface="Courier New"/>
                <a:ea typeface="Courier New"/>
                <a:cs typeface="Courier New"/>
                <a:sym typeface="Courier New"/>
              </a:rPr>
              <a:t>appDatabase</a:t>
            </a:r>
            <a:r>
              <a:rPr lang="en" sz="1000">
                <a:solidFill>
                  <a:srgbClr val="BBBBBB"/>
                </a:solidFill>
                <a:latin typeface="Courier New"/>
                <a:ea typeface="Courier New"/>
                <a:cs typeface="Courier New"/>
                <a:sym typeface="Courier New"/>
              </a:rPr>
              <a:t>.</a:t>
            </a:r>
            <a:r>
              <a:rPr lang="en" sz="1000">
                <a:solidFill>
                  <a:srgbClr val="61AFEF"/>
                </a:solidFill>
                <a:latin typeface="Courier New"/>
                <a:ea typeface="Courier New"/>
                <a:cs typeface="Courier New"/>
                <a:sym typeface="Courier New"/>
              </a:rPr>
              <a:t>userDao</a:t>
            </a:r>
            <a:r>
              <a:rPr lang="en" sz="1000">
                <a:solidFill>
                  <a:srgbClr val="E8BA36"/>
                </a:solidFill>
                <a:latin typeface="Courier New"/>
                <a:ea typeface="Courier New"/>
                <a:cs typeface="Courier New"/>
                <a:sym typeface="Courier New"/>
              </a:rPr>
              <a:t>()</a:t>
            </a:r>
            <a:r>
              <a:rPr lang="en" sz="1000">
                <a:solidFill>
                  <a:srgbClr val="BBBBBB"/>
                </a:solidFill>
                <a:latin typeface="Courier New"/>
                <a:ea typeface="Courier New"/>
                <a:cs typeface="Courier New"/>
                <a:sym typeface="Courier New"/>
              </a:rPr>
              <a:t>.</a:t>
            </a:r>
            <a:r>
              <a:rPr lang="en" sz="1000">
                <a:solidFill>
                  <a:srgbClr val="61AFEF"/>
                </a:solidFill>
                <a:latin typeface="Courier New"/>
                <a:ea typeface="Courier New"/>
                <a:cs typeface="Courier New"/>
                <a:sym typeface="Courier New"/>
              </a:rPr>
              <a:t>insertUser</a:t>
            </a:r>
            <a:r>
              <a:rPr lang="en" sz="1000">
                <a:solidFill>
                  <a:srgbClr val="E8BA36"/>
                </a:solidFill>
                <a:latin typeface="Courier New"/>
                <a:ea typeface="Courier New"/>
                <a:cs typeface="Courier New"/>
                <a:sym typeface="Courier New"/>
              </a:rPr>
              <a:t>(</a:t>
            </a:r>
            <a:r>
              <a:rPr lang="en" sz="1000">
                <a:solidFill>
                  <a:srgbClr val="D19A66"/>
                </a:solidFill>
                <a:latin typeface="Courier New"/>
                <a:ea typeface="Courier New"/>
                <a:cs typeface="Courier New"/>
                <a:sym typeface="Courier New"/>
              </a:rPr>
              <a:t>user</a:t>
            </a:r>
            <a:r>
              <a:rPr lang="en" sz="1000">
                <a:solidFill>
                  <a:srgbClr val="E8BA36"/>
                </a:solidFill>
                <a:latin typeface="Courier New"/>
                <a:ea typeface="Courier New"/>
                <a:cs typeface="Courier New"/>
                <a:sym typeface="Courier New"/>
              </a:rPr>
              <a:t>)</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E8BA36"/>
                </a:solidFill>
                <a:latin typeface="Courier New"/>
                <a:ea typeface="Courier New"/>
                <a:cs typeface="Courier New"/>
                <a:sym typeface="Courier New"/>
              </a:rPr>
              <a:t>   </a:t>
            </a:r>
            <a:r>
              <a:rPr lang="en" sz="1000">
                <a:solidFill>
                  <a:srgbClr val="54A857"/>
                </a:solidFill>
                <a:latin typeface="Courier New"/>
                <a:ea typeface="Courier New"/>
                <a:cs typeface="Courier New"/>
                <a:sym typeface="Courier New"/>
              </a:rPr>
              <a:t>}</a:t>
            </a:r>
            <a:endParaRPr sz="1000">
              <a:solidFill>
                <a:srgbClr val="54A857"/>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54A857"/>
                </a:solidFill>
                <a:latin typeface="Courier New"/>
                <a:ea typeface="Courier New"/>
                <a:cs typeface="Courier New"/>
                <a:sym typeface="Courier New"/>
              </a:rPr>
              <a:t>    </a:t>
            </a:r>
            <a:r>
              <a:rPr i="1" lang="en" sz="1000">
                <a:solidFill>
                  <a:srgbClr val="D55FDE"/>
                </a:solidFill>
                <a:latin typeface="Courier New"/>
                <a:ea typeface="Courier New"/>
                <a:cs typeface="Courier New"/>
                <a:sym typeface="Courier New"/>
              </a:rPr>
              <a:t>fun </a:t>
            </a:r>
            <a:r>
              <a:rPr lang="en" sz="1000">
                <a:solidFill>
                  <a:srgbClr val="61AFEF"/>
                </a:solidFill>
                <a:latin typeface="Courier New"/>
                <a:ea typeface="Courier New"/>
                <a:cs typeface="Courier New"/>
                <a:sym typeface="Courier New"/>
              </a:rPr>
              <a:t>getUsers</a:t>
            </a:r>
            <a:r>
              <a:rPr lang="en" sz="1000">
                <a:solidFill>
                  <a:srgbClr val="E8BA36"/>
                </a:solidFill>
                <a:latin typeface="Courier New"/>
                <a:ea typeface="Courier New"/>
                <a:cs typeface="Courier New"/>
                <a:sym typeface="Courier New"/>
              </a:rPr>
              <a:t>()</a:t>
            </a:r>
            <a:r>
              <a:rPr lang="en" sz="1000">
                <a:solidFill>
                  <a:srgbClr val="BBBBBB"/>
                </a:solidFill>
                <a:latin typeface="Courier New"/>
                <a:ea typeface="Courier New"/>
                <a:cs typeface="Courier New"/>
                <a:sym typeface="Courier New"/>
              </a:rPr>
              <a:t>: </a:t>
            </a:r>
            <a:r>
              <a:rPr lang="en" sz="1000">
                <a:solidFill>
                  <a:srgbClr val="E5C07B"/>
                </a:solidFill>
                <a:latin typeface="Courier New"/>
                <a:ea typeface="Courier New"/>
                <a:cs typeface="Courier New"/>
                <a:sym typeface="Courier New"/>
              </a:rPr>
              <a:t>List</a:t>
            </a:r>
            <a:r>
              <a:rPr lang="en" sz="1000">
                <a:solidFill>
                  <a:srgbClr val="E8BA36"/>
                </a:solidFill>
                <a:latin typeface="Courier New"/>
                <a:ea typeface="Courier New"/>
                <a:cs typeface="Courier New"/>
                <a:sym typeface="Courier New"/>
              </a:rPr>
              <a:t>&lt;</a:t>
            </a:r>
            <a:r>
              <a:rPr lang="en" sz="1000">
                <a:solidFill>
                  <a:srgbClr val="E5C07B"/>
                </a:solidFill>
                <a:latin typeface="Courier New"/>
                <a:ea typeface="Courier New"/>
                <a:cs typeface="Courier New"/>
                <a:sym typeface="Courier New"/>
              </a:rPr>
              <a:t>User</a:t>
            </a:r>
            <a:r>
              <a:rPr lang="en" sz="1000">
                <a:solidFill>
                  <a:srgbClr val="E8BA36"/>
                </a:solidFill>
                <a:latin typeface="Courier New"/>
                <a:ea typeface="Courier New"/>
                <a:cs typeface="Courier New"/>
                <a:sym typeface="Courier New"/>
              </a:rPr>
              <a:t>&gt; </a:t>
            </a:r>
            <a:r>
              <a:rPr lang="en" sz="1000">
                <a:solidFill>
                  <a:srgbClr val="54A857"/>
                </a:solidFill>
                <a:latin typeface="Courier New"/>
                <a:ea typeface="Courier New"/>
                <a:cs typeface="Courier New"/>
                <a:sym typeface="Courier New"/>
              </a:rPr>
              <a:t>{</a:t>
            </a:r>
            <a:endParaRPr sz="10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54A857"/>
                </a:solidFill>
                <a:latin typeface="Courier New"/>
                <a:ea typeface="Courier New"/>
                <a:cs typeface="Courier New"/>
                <a:sym typeface="Courier New"/>
              </a:rPr>
              <a:t>       </a:t>
            </a:r>
            <a:r>
              <a:rPr i="1" lang="en" sz="1000">
                <a:solidFill>
                  <a:srgbClr val="D55FDE"/>
                </a:solidFill>
                <a:latin typeface="Courier New"/>
                <a:ea typeface="Courier New"/>
                <a:cs typeface="Courier New"/>
                <a:sym typeface="Courier New"/>
              </a:rPr>
              <a:t>return </a:t>
            </a:r>
            <a:r>
              <a:rPr lang="en" sz="1000">
                <a:solidFill>
                  <a:srgbClr val="EF596F"/>
                </a:solidFill>
                <a:latin typeface="Courier New"/>
                <a:ea typeface="Courier New"/>
                <a:cs typeface="Courier New"/>
                <a:sym typeface="Courier New"/>
              </a:rPr>
              <a:t>appDatabase</a:t>
            </a:r>
            <a:r>
              <a:rPr lang="en" sz="1000">
                <a:solidFill>
                  <a:srgbClr val="BBBBBB"/>
                </a:solidFill>
                <a:latin typeface="Courier New"/>
                <a:ea typeface="Courier New"/>
                <a:cs typeface="Courier New"/>
                <a:sym typeface="Courier New"/>
              </a:rPr>
              <a:t>.</a:t>
            </a:r>
            <a:r>
              <a:rPr lang="en" sz="1000">
                <a:solidFill>
                  <a:srgbClr val="61AFEF"/>
                </a:solidFill>
                <a:latin typeface="Courier New"/>
                <a:ea typeface="Courier New"/>
                <a:cs typeface="Courier New"/>
                <a:sym typeface="Courier New"/>
              </a:rPr>
              <a:t>userDao</a:t>
            </a:r>
            <a:r>
              <a:rPr lang="en" sz="1000">
                <a:solidFill>
                  <a:srgbClr val="E8BA36"/>
                </a:solidFill>
                <a:latin typeface="Courier New"/>
                <a:ea typeface="Courier New"/>
                <a:cs typeface="Courier New"/>
                <a:sym typeface="Courier New"/>
              </a:rPr>
              <a:t>()</a:t>
            </a:r>
            <a:r>
              <a:rPr lang="en" sz="1000">
                <a:solidFill>
                  <a:srgbClr val="BBBBBB"/>
                </a:solidFill>
                <a:latin typeface="Courier New"/>
                <a:ea typeface="Courier New"/>
                <a:cs typeface="Courier New"/>
                <a:sym typeface="Courier New"/>
              </a:rPr>
              <a:t>.</a:t>
            </a:r>
            <a:r>
              <a:rPr lang="en" sz="1000">
                <a:solidFill>
                  <a:srgbClr val="61AFEF"/>
                </a:solidFill>
                <a:latin typeface="Courier New"/>
                <a:ea typeface="Courier New"/>
                <a:cs typeface="Courier New"/>
                <a:sym typeface="Courier New"/>
              </a:rPr>
              <a:t>getAllUsers</a:t>
            </a:r>
            <a:r>
              <a:rPr lang="en" sz="1000">
                <a:solidFill>
                  <a:srgbClr val="E8BA36"/>
                </a:solidFill>
                <a:latin typeface="Courier New"/>
                <a:ea typeface="Courier New"/>
                <a:cs typeface="Courier New"/>
                <a:sym typeface="Courier New"/>
              </a:rPr>
              <a:t>()</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E8BA36"/>
                </a:solidFill>
                <a:latin typeface="Courier New"/>
                <a:ea typeface="Courier New"/>
                <a:cs typeface="Courier New"/>
                <a:sym typeface="Courier New"/>
              </a:rPr>
              <a:t>   </a:t>
            </a:r>
            <a:r>
              <a:rPr lang="en" sz="1000">
                <a:solidFill>
                  <a:srgbClr val="54A857"/>
                </a:solidFill>
                <a:latin typeface="Courier New"/>
                <a:ea typeface="Courier New"/>
                <a:cs typeface="Courier New"/>
                <a:sym typeface="Courier New"/>
              </a:rPr>
              <a:t>}</a:t>
            </a:r>
            <a:endParaRPr sz="1000">
              <a:solidFill>
                <a:srgbClr val="54A857"/>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54A857"/>
                </a:solidFill>
                <a:latin typeface="Courier New"/>
                <a:ea typeface="Courier New"/>
                <a:cs typeface="Courier New"/>
                <a:sym typeface="Courier New"/>
              </a:rPr>
              <a:t>   </a:t>
            </a:r>
            <a:r>
              <a:rPr i="1" lang="en" sz="1000">
                <a:solidFill>
                  <a:srgbClr val="D55FDE"/>
                </a:solidFill>
                <a:latin typeface="Courier New"/>
                <a:ea typeface="Courier New"/>
                <a:cs typeface="Courier New"/>
                <a:sym typeface="Courier New"/>
              </a:rPr>
              <a:t>fun </a:t>
            </a:r>
            <a:r>
              <a:rPr lang="en" sz="1000">
                <a:solidFill>
                  <a:srgbClr val="61AFEF"/>
                </a:solidFill>
                <a:latin typeface="Courier New"/>
                <a:ea typeface="Courier New"/>
                <a:cs typeface="Courier New"/>
                <a:sym typeface="Courier New"/>
              </a:rPr>
              <a:t>performDatabaseOperation</a:t>
            </a:r>
            <a:r>
              <a:rPr lang="en" sz="1000">
                <a:solidFill>
                  <a:srgbClr val="E8BA36"/>
                </a:solidFill>
                <a:latin typeface="Courier New"/>
                <a:ea typeface="Courier New"/>
                <a:cs typeface="Courier New"/>
                <a:sym typeface="Courier New"/>
              </a:rPr>
              <a:t>(</a:t>
            </a:r>
            <a:r>
              <a:rPr lang="en" sz="1000">
                <a:solidFill>
                  <a:srgbClr val="D19A66"/>
                </a:solidFill>
                <a:latin typeface="Courier New"/>
                <a:ea typeface="Courier New"/>
                <a:cs typeface="Courier New"/>
                <a:sym typeface="Courier New"/>
              </a:rPr>
              <a:t>dispatcher</a:t>
            </a:r>
            <a:r>
              <a:rPr lang="en" sz="1000">
                <a:solidFill>
                  <a:srgbClr val="BBBBBB"/>
                </a:solidFill>
                <a:latin typeface="Courier New"/>
                <a:ea typeface="Courier New"/>
                <a:cs typeface="Courier New"/>
                <a:sym typeface="Courier New"/>
              </a:rPr>
              <a:t>: </a:t>
            </a:r>
            <a:r>
              <a:rPr i="1" lang="en" sz="1000">
                <a:solidFill>
                  <a:srgbClr val="E5C07B"/>
                </a:solidFill>
                <a:latin typeface="Courier New"/>
                <a:ea typeface="Courier New"/>
                <a:cs typeface="Courier New"/>
                <a:sym typeface="Courier New"/>
              </a:rPr>
              <a:t>CoroutineDispatcher</a:t>
            </a:r>
            <a:r>
              <a:rPr lang="en" sz="1000">
                <a:solidFill>
                  <a:srgbClr val="BBBBBB"/>
                </a:solidFill>
                <a:latin typeface="Courier New"/>
                <a:ea typeface="Courier New"/>
                <a:cs typeface="Courier New"/>
                <a:sym typeface="Courier New"/>
              </a:rPr>
              <a:t>, </a:t>
            </a:r>
            <a:r>
              <a:rPr lang="en" sz="1000">
                <a:solidFill>
                  <a:srgbClr val="D19A66"/>
                </a:solidFill>
                <a:latin typeface="Courier New"/>
                <a:ea typeface="Courier New"/>
                <a:cs typeface="Courier New"/>
                <a:sym typeface="Courier New"/>
              </a:rPr>
              <a:t>databaseOperation</a:t>
            </a:r>
            <a:r>
              <a:rPr lang="en" sz="1000">
                <a:solidFill>
                  <a:srgbClr val="BBBBBB"/>
                </a:solidFill>
                <a:latin typeface="Courier New"/>
                <a:ea typeface="Courier New"/>
                <a:cs typeface="Courier New"/>
                <a:sym typeface="Courier New"/>
              </a:rPr>
              <a:t>: </a:t>
            </a:r>
            <a:r>
              <a:rPr i="1" lang="en" sz="1000">
                <a:solidFill>
                  <a:srgbClr val="D55FDE"/>
                </a:solidFill>
                <a:latin typeface="Courier New"/>
                <a:ea typeface="Courier New"/>
                <a:cs typeface="Courier New"/>
                <a:sym typeface="Courier New"/>
              </a:rPr>
              <a:t>suspend </a:t>
            </a:r>
            <a:r>
              <a:rPr lang="en" sz="1000">
                <a:solidFill>
                  <a:srgbClr val="54A857"/>
                </a:solidFill>
                <a:latin typeface="Courier New"/>
                <a:ea typeface="Courier New"/>
                <a:cs typeface="Courier New"/>
                <a:sym typeface="Courier New"/>
              </a:rPr>
              <a:t>() </a:t>
            </a:r>
            <a:r>
              <a:rPr lang="en" sz="1000">
                <a:solidFill>
                  <a:srgbClr val="BBBBBB"/>
                </a:solidFill>
                <a:latin typeface="Courier New"/>
                <a:ea typeface="Courier New"/>
                <a:cs typeface="Courier New"/>
                <a:sym typeface="Courier New"/>
              </a:rPr>
              <a:t>-&gt; </a:t>
            </a:r>
            <a:r>
              <a:rPr lang="en" sz="1000">
                <a:solidFill>
                  <a:srgbClr val="E5C07B"/>
                </a:solidFill>
                <a:latin typeface="Courier New"/>
                <a:ea typeface="Courier New"/>
                <a:cs typeface="Courier New"/>
                <a:sym typeface="Courier New"/>
              </a:rPr>
              <a:t>Unit</a:t>
            </a:r>
            <a:r>
              <a:rPr lang="en" sz="1000">
                <a:solidFill>
                  <a:srgbClr val="E8BA36"/>
                </a:solidFill>
                <a:latin typeface="Courier New"/>
                <a:ea typeface="Courier New"/>
                <a:cs typeface="Courier New"/>
                <a:sym typeface="Courier New"/>
              </a:rPr>
              <a:t>) </a:t>
            </a:r>
            <a:r>
              <a:rPr lang="en" sz="1000">
                <a:solidFill>
                  <a:srgbClr val="54A857"/>
                </a:solidFill>
                <a:latin typeface="Courier New"/>
                <a:ea typeface="Courier New"/>
                <a:cs typeface="Courier New"/>
                <a:sym typeface="Courier New"/>
              </a:rPr>
              <a:t>{</a:t>
            </a:r>
            <a:endParaRPr sz="10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54A857"/>
                </a:solidFill>
                <a:latin typeface="Courier New"/>
                <a:ea typeface="Courier New"/>
                <a:cs typeface="Courier New"/>
                <a:sym typeface="Courier New"/>
              </a:rPr>
              <a:t>       </a:t>
            </a:r>
            <a:r>
              <a:rPr lang="en" sz="1000">
                <a:solidFill>
                  <a:srgbClr val="EF596F"/>
                </a:solidFill>
                <a:latin typeface="Courier New"/>
                <a:ea typeface="Courier New"/>
                <a:cs typeface="Courier New"/>
                <a:sym typeface="Courier New"/>
              </a:rPr>
              <a:t>coroutineScope</a:t>
            </a:r>
            <a:r>
              <a:rPr lang="en" sz="1000">
                <a:solidFill>
                  <a:srgbClr val="BBBBBB"/>
                </a:solidFill>
                <a:latin typeface="Courier New"/>
                <a:ea typeface="Courier New"/>
                <a:cs typeface="Courier New"/>
                <a:sym typeface="Courier New"/>
              </a:rPr>
              <a:t>.</a:t>
            </a:r>
            <a:r>
              <a:rPr lang="en" sz="1000">
                <a:solidFill>
                  <a:srgbClr val="61AFEF"/>
                </a:solidFill>
                <a:latin typeface="Courier New"/>
                <a:ea typeface="Courier New"/>
                <a:cs typeface="Courier New"/>
                <a:sym typeface="Courier New"/>
              </a:rPr>
              <a:t>launch</a:t>
            </a:r>
            <a:r>
              <a:rPr lang="en" sz="1000">
                <a:solidFill>
                  <a:srgbClr val="E8BA36"/>
                </a:solidFill>
                <a:latin typeface="Courier New"/>
                <a:ea typeface="Courier New"/>
                <a:cs typeface="Courier New"/>
                <a:sym typeface="Courier New"/>
              </a:rPr>
              <a:t>(</a:t>
            </a:r>
            <a:r>
              <a:rPr lang="en" sz="1000">
                <a:solidFill>
                  <a:srgbClr val="D19A66"/>
                </a:solidFill>
                <a:latin typeface="Courier New"/>
                <a:ea typeface="Courier New"/>
                <a:cs typeface="Courier New"/>
                <a:sym typeface="Courier New"/>
              </a:rPr>
              <a:t>dispatcher</a:t>
            </a:r>
            <a:r>
              <a:rPr lang="en" sz="1000">
                <a:solidFill>
                  <a:srgbClr val="E8BA36"/>
                </a:solidFill>
                <a:latin typeface="Courier New"/>
                <a:ea typeface="Courier New"/>
                <a:cs typeface="Courier New"/>
                <a:sym typeface="Courier New"/>
              </a:rPr>
              <a:t>) </a:t>
            </a:r>
            <a:r>
              <a:rPr lang="en" sz="1000">
                <a:solidFill>
                  <a:srgbClr val="359FF4"/>
                </a:solidFill>
                <a:latin typeface="Courier New"/>
                <a:ea typeface="Courier New"/>
                <a:cs typeface="Courier New"/>
                <a:sym typeface="Courier New"/>
              </a:rPr>
              <a:t>{</a:t>
            </a:r>
            <a:endParaRPr sz="10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59FF4"/>
                </a:solidFill>
                <a:latin typeface="Courier New"/>
                <a:ea typeface="Courier New"/>
                <a:cs typeface="Courier New"/>
                <a:sym typeface="Courier New"/>
              </a:rPr>
              <a:t>           </a:t>
            </a:r>
            <a:r>
              <a:rPr lang="en" sz="1000">
                <a:solidFill>
                  <a:srgbClr val="E5C07B"/>
                </a:solidFill>
                <a:latin typeface="Courier New"/>
                <a:ea typeface="Courier New"/>
                <a:cs typeface="Courier New"/>
                <a:sym typeface="Courier New"/>
              </a:rPr>
              <a:t>databaseOperation</a:t>
            </a:r>
            <a:r>
              <a:rPr lang="en" sz="1000">
                <a:solidFill>
                  <a:srgbClr val="E8BA36"/>
                </a:solidFill>
                <a:latin typeface="Courier New"/>
                <a:ea typeface="Courier New"/>
                <a:cs typeface="Courier New"/>
                <a:sym typeface="Courier New"/>
              </a:rPr>
              <a:t>()</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E8BA36"/>
                </a:solidFill>
                <a:latin typeface="Courier New"/>
                <a:ea typeface="Courier New"/>
                <a:cs typeface="Courier New"/>
                <a:sym typeface="Courier New"/>
              </a:rPr>
              <a:t>       </a:t>
            </a:r>
            <a:r>
              <a:rPr lang="en" sz="1000">
                <a:solidFill>
                  <a:srgbClr val="359FF4"/>
                </a:solidFill>
                <a:latin typeface="Courier New"/>
                <a:ea typeface="Courier New"/>
                <a:cs typeface="Courier New"/>
                <a:sym typeface="Courier New"/>
              </a:rPr>
              <a:t>}</a:t>
            </a:r>
            <a:endParaRPr sz="1000">
              <a:solidFill>
                <a:srgbClr val="359FF4"/>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59FF4"/>
                </a:solidFill>
                <a:latin typeface="Courier New"/>
                <a:ea typeface="Courier New"/>
                <a:cs typeface="Courier New"/>
                <a:sym typeface="Courier New"/>
              </a:rPr>
              <a:t>   </a:t>
            </a:r>
            <a:r>
              <a:rPr lang="en" sz="1000">
                <a:solidFill>
                  <a:srgbClr val="54A857"/>
                </a:solidFill>
                <a:latin typeface="Courier New"/>
                <a:ea typeface="Courier New"/>
                <a:cs typeface="Courier New"/>
                <a:sym typeface="Courier New"/>
              </a:rPr>
              <a:t>}</a:t>
            </a:r>
            <a:endParaRPr sz="1000">
              <a:solidFill>
                <a:srgbClr val="54A857"/>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54A857"/>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E8BA36"/>
                </a:solidFill>
                <a:latin typeface="Courier New"/>
                <a:ea typeface="Courier New"/>
                <a:cs typeface="Courier New"/>
                <a:sym typeface="Courier New"/>
              </a:rPr>
              <a:t>}</a:t>
            </a:r>
            <a:endParaRPr sz="1000">
              <a:solidFill>
                <a:srgbClr val="E8BA36"/>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FFC66D"/>
              </a:solidFill>
              <a:latin typeface="Fira Code"/>
              <a:ea typeface="Fira Code"/>
              <a:cs typeface="Fira Code"/>
              <a:sym typeface="Fira Code"/>
            </a:endParaRPr>
          </a:p>
        </p:txBody>
      </p:sp>
      <p:grpSp>
        <p:nvGrpSpPr>
          <p:cNvPr id="1428" name="Google Shape;1428;p94"/>
          <p:cNvGrpSpPr/>
          <p:nvPr/>
        </p:nvGrpSpPr>
        <p:grpSpPr>
          <a:xfrm>
            <a:off x="8026050" y="990800"/>
            <a:ext cx="1875775" cy="854300"/>
            <a:chOff x="8026050" y="990800"/>
            <a:chExt cx="1875775" cy="854300"/>
          </a:xfrm>
        </p:grpSpPr>
        <p:sp>
          <p:nvSpPr>
            <p:cNvPr id="1429" name="Google Shape;1429;p94"/>
            <p:cNvSpPr txBox="1"/>
            <p:nvPr/>
          </p:nvSpPr>
          <p:spPr>
            <a:xfrm>
              <a:off x="8521525" y="14449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30" name="Google Shape;1430;p94"/>
            <p:cNvSpPr txBox="1"/>
            <p:nvPr/>
          </p:nvSpPr>
          <p:spPr>
            <a:xfrm>
              <a:off x="8242500" y="12267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0 1 0 1 0 1  0 </a:t>
              </a:r>
              <a:endParaRPr>
                <a:solidFill>
                  <a:srgbClr val="359FF4"/>
                </a:solidFill>
                <a:latin typeface="Anaheim"/>
                <a:ea typeface="Anaheim"/>
                <a:cs typeface="Anaheim"/>
                <a:sym typeface="Anaheim"/>
              </a:endParaRPr>
            </a:p>
          </p:txBody>
        </p:sp>
        <p:sp>
          <p:nvSpPr>
            <p:cNvPr id="1431" name="Google Shape;1431;p94"/>
            <p:cNvSpPr txBox="1"/>
            <p:nvPr/>
          </p:nvSpPr>
          <p:spPr>
            <a:xfrm>
              <a:off x="8026050" y="9908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0 1 0 1 0 0  0 </a:t>
              </a:r>
              <a:endParaRPr>
                <a:solidFill>
                  <a:srgbClr val="359FF4"/>
                </a:solidFill>
                <a:latin typeface="Anaheim"/>
                <a:ea typeface="Anaheim"/>
                <a:cs typeface="Anaheim"/>
                <a:sym typeface="Anaheim"/>
              </a:endParaRPr>
            </a:p>
          </p:txBody>
        </p:sp>
      </p:grpSp>
      <p:grpSp>
        <p:nvGrpSpPr>
          <p:cNvPr id="1432" name="Google Shape;1432;p94"/>
          <p:cNvGrpSpPr/>
          <p:nvPr/>
        </p:nvGrpSpPr>
        <p:grpSpPr>
          <a:xfrm>
            <a:off x="5942875" y="-164525"/>
            <a:ext cx="1814400" cy="1088975"/>
            <a:chOff x="5942875" y="-164525"/>
            <a:chExt cx="1814400" cy="1088975"/>
          </a:xfrm>
        </p:grpSpPr>
        <p:sp>
          <p:nvSpPr>
            <p:cNvPr id="1433" name="Google Shape;1433;p94"/>
            <p:cNvSpPr txBox="1"/>
            <p:nvPr/>
          </p:nvSpPr>
          <p:spPr>
            <a:xfrm>
              <a:off x="6376975" y="5242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34" name="Google Shape;1434;p94"/>
            <p:cNvSpPr txBox="1"/>
            <p:nvPr/>
          </p:nvSpPr>
          <p:spPr>
            <a:xfrm>
              <a:off x="6224575" y="312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35" name="Google Shape;1435;p94"/>
            <p:cNvSpPr txBox="1"/>
            <p:nvPr/>
          </p:nvSpPr>
          <p:spPr>
            <a:xfrm>
              <a:off x="5942875" y="-164525"/>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36" name="Google Shape;1436;p94"/>
            <p:cNvSpPr txBox="1"/>
            <p:nvPr/>
          </p:nvSpPr>
          <p:spPr>
            <a:xfrm>
              <a:off x="6081625" y="64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grpSp>
      <p:sp>
        <p:nvSpPr>
          <p:cNvPr id="1437" name="Google Shape;1437;p94"/>
          <p:cNvSpPr/>
          <p:nvPr/>
        </p:nvSpPr>
        <p:spPr>
          <a:xfrm>
            <a:off x="6755050" y="-1650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4"/>
          <p:cNvSpPr/>
          <p:nvPr/>
        </p:nvSpPr>
        <p:spPr>
          <a:xfrm>
            <a:off x="8026050" y="-1879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94"/>
          <p:cNvSpPr/>
          <p:nvPr/>
        </p:nvSpPr>
        <p:spPr>
          <a:xfrm>
            <a:off x="6601538" y="312700"/>
            <a:ext cx="2361600" cy="13263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200025"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94"/>
          <p:cNvSpPr txBox="1"/>
          <p:nvPr/>
        </p:nvSpPr>
        <p:spPr>
          <a:xfrm rot="246094">
            <a:off x="6810756" y="660357"/>
            <a:ext cx="1996513" cy="63098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E8BA36"/>
                </a:solidFill>
                <a:latin typeface="Anaheim"/>
                <a:ea typeface="Anaheim"/>
                <a:cs typeface="Anaheim"/>
                <a:sym typeface="Anaheim"/>
              </a:rPr>
              <a:t>CODE</a:t>
            </a:r>
            <a:endParaRPr sz="2900">
              <a:solidFill>
                <a:srgbClr val="E8BA36"/>
              </a:solidFill>
              <a:latin typeface="Anaheim"/>
              <a:ea typeface="Anaheim"/>
              <a:cs typeface="Anaheim"/>
              <a:sym typeface="Anaheim"/>
            </a:endParaRPr>
          </a:p>
        </p:txBody>
      </p:sp>
      <p:sp>
        <p:nvSpPr>
          <p:cNvPr id="1441" name="Google Shape;1441;p94"/>
          <p:cNvSpPr txBox="1"/>
          <p:nvPr/>
        </p:nvSpPr>
        <p:spPr>
          <a:xfrm>
            <a:off x="236600" y="246950"/>
            <a:ext cx="7305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BBBBBB"/>
                </a:solidFill>
                <a:latin typeface="Fira Code"/>
                <a:ea typeface="Fira Code"/>
                <a:cs typeface="Fira Code"/>
                <a:sym typeface="Fira Code"/>
              </a:rPr>
              <a:t> 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23</a:t>
            </a:r>
            <a:endParaRPr sz="1300">
              <a:solidFill>
                <a:srgbClr val="BBBBBB"/>
              </a:solidFill>
              <a:latin typeface="Fira Code"/>
              <a:ea typeface="Fira Code"/>
              <a:cs typeface="Fira Code"/>
              <a:sym typeface="Fira Code"/>
            </a:endParaRPr>
          </a:p>
        </p:txBody>
      </p:sp>
      <p:cxnSp>
        <p:nvCxnSpPr>
          <p:cNvPr id="1442" name="Google Shape;1442;p94"/>
          <p:cNvCxnSpPr/>
          <p:nvPr/>
        </p:nvCxnSpPr>
        <p:spPr>
          <a:xfrm flipH="1">
            <a:off x="709800" y="246950"/>
            <a:ext cx="41100" cy="4731900"/>
          </a:xfrm>
          <a:prstGeom prst="straightConnector1">
            <a:avLst/>
          </a:prstGeom>
          <a:noFill/>
          <a:ln cap="flat" cmpd="sng" w="19050">
            <a:solidFill>
              <a:srgbClr val="666666"/>
            </a:solidFill>
            <a:prstDash val="solid"/>
            <a:round/>
            <a:headEnd len="med" w="med" type="none"/>
            <a:tailEnd len="med" w="med" type="none"/>
          </a:ln>
        </p:spPr>
      </p:cxnSp>
      <p:sp>
        <p:nvSpPr>
          <p:cNvPr id="1443" name="Google Shape;1443;p94"/>
          <p:cNvSpPr txBox="1"/>
          <p:nvPr/>
        </p:nvSpPr>
        <p:spPr>
          <a:xfrm>
            <a:off x="5942875" y="3310375"/>
            <a:ext cx="2823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Anaheim"/>
                <a:ea typeface="Anaheim"/>
                <a:cs typeface="Anaheim"/>
                <a:sym typeface="Anaheim"/>
              </a:rPr>
              <a:t>Märk av att vi har ‘insertUser’ och även ‘getUser’ här.</a:t>
            </a:r>
            <a:endParaRPr i="1">
              <a:solidFill>
                <a:schemeClr val="lt1"/>
              </a:solidFill>
              <a:latin typeface="Anaheim"/>
              <a:ea typeface="Anaheim"/>
              <a:cs typeface="Anaheim"/>
              <a:sym typeface="Anaheim"/>
            </a:endParaRPr>
          </a:p>
          <a:p>
            <a:pPr indent="0" lvl="0" marL="0" rtl="0" algn="l">
              <a:spcBef>
                <a:spcPts val="0"/>
              </a:spcBef>
              <a:spcAft>
                <a:spcPts val="0"/>
              </a:spcAft>
              <a:buNone/>
            </a:pPr>
            <a:r>
              <a:t/>
            </a:r>
            <a:endParaRPr i="1">
              <a:solidFill>
                <a:schemeClr val="lt1"/>
              </a:solidFill>
              <a:latin typeface="Anaheim"/>
              <a:ea typeface="Anaheim"/>
              <a:cs typeface="Anaheim"/>
              <a:sym typeface="Anaheim"/>
            </a:endParaRPr>
          </a:p>
          <a:p>
            <a:pPr indent="0" lvl="0" marL="0" rtl="0" algn="l">
              <a:spcBef>
                <a:spcPts val="0"/>
              </a:spcBef>
              <a:spcAft>
                <a:spcPts val="0"/>
              </a:spcAft>
              <a:buNone/>
            </a:pPr>
            <a:r>
              <a:rPr i="1" lang="en">
                <a:solidFill>
                  <a:schemeClr val="lt1"/>
                </a:solidFill>
                <a:latin typeface="Anaheim"/>
                <a:ea typeface="Anaheim"/>
                <a:cs typeface="Anaheim"/>
                <a:sym typeface="Anaheim"/>
              </a:rPr>
              <a:t>Om ni vill ha med Delete, inkludera detta här med!</a:t>
            </a:r>
            <a:endParaRPr i="1">
              <a:solidFill>
                <a:schemeClr val="lt1"/>
              </a:solidFill>
              <a:latin typeface="Anaheim"/>
              <a:ea typeface="Anaheim"/>
              <a:cs typeface="Anaheim"/>
              <a:sym typeface="Anaheim"/>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grpSp>
        <p:nvGrpSpPr>
          <p:cNvPr id="1448" name="Google Shape;1448;p95"/>
          <p:cNvGrpSpPr/>
          <p:nvPr/>
        </p:nvGrpSpPr>
        <p:grpSpPr>
          <a:xfrm>
            <a:off x="7857625" y="661875"/>
            <a:ext cx="1668375" cy="1470975"/>
            <a:chOff x="6974825" y="1092500"/>
            <a:chExt cx="1668375" cy="1470975"/>
          </a:xfrm>
        </p:grpSpPr>
        <p:sp>
          <p:nvSpPr>
            <p:cNvPr id="1449" name="Google Shape;1449;p95"/>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50" name="Google Shape;1450;p95"/>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51" name="Google Shape;1451;p95"/>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grpSp>
        <p:nvGrpSpPr>
          <p:cNvPr id="1452" name="Google Shape;1452;p95"/>
          <p:cNvGrpSpPr/>
          <p:nvPr/>
        </p:nvGrpSpPr>
        <p:grpSpPr>
          <a:xfrm>
            <a:off x="6974825" y="1092500"/>
            <a:ext cx="1668375" cy="1470975"/>
            <a:chOff x="6974825" y="1092500"/>
            <a:chExt cx="1668375" cy="1470975"/>
          </a:xfrm>
        </p:grpSpPr>
        <p:sp>
          <p:nvSpPr>
            <p:cNvPr id="1453" name="Google Shape;1453;p95"/>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54" name="Google Shape;1454;p95"/>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55" name="Google Shape;1455;p95"/>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sp>
        <p:nvSpPr>
          <p:cNvPr id="1456" name="Google Shape;1456;p95"/>
          <p:cNvSpPr/>
          <p:nvPr/>
        </p:nvSpPr>
        <p:spPr>
          <a:xfrm>
            <a:off x="236600" y="236600"/>
            <a:ext cx="5246400" cy="4752600"/>
          </a:xfrm>
          <a:prstGeom prst="rect">
            <a:avLst/>
          </a:prstGeom>
          <a:solidFill>
            <a:srgbClr val="2B2B2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95"/>
          <p:cNvSpPr txBox="1"/>
          <p:nvPr/>
        </p:nvSpPr>
        <p:spPr>
          <a:xfrm>
            <a:off x="802375" y="246950"/>
            <a:ext cx="4680600" cy="43098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1200">
                <a:solidFill>
                  <a:srgbClr val="BBBBBB"/>
                </a:solidFill>
                <a:latin typeface="Fira Code"/>
                <a:ea typeface="Fira Code"/>
                <a:cs typeface="Fira Code"/>
                <a:sym typeface="Fira Code"/>
              </a:rPr>
              <a:t>// –Uppgift #6– //</a:t>
            </a:r>
            <a:endParaRPr sz="1200">
              <a:solidFill>
                <a:srgbClr val="BBBBBB"/>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INSTRUCTIONS</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100">
              <a:solidFill>
                <a:srgbClr val="BBBB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82C34"/>
                </a:highlight>
                <a:latin typeface="Courier New"/>
                <a:ea typeface="Courier New"/>
                <a:cs typeface="Courier New"/>
                <a:sym typeface="Courier New"/>
              </a:rPr>
              <a:t>	Navigera in till </a:t>
            </a:r>
            <a:r>
              <a:rPr lang="en" sz="1100">
                <a:solidFill>
                  <a:srgbClr val="FFC66D"/>
                </a:solidFill>
                <a:highlight>
                  <a:srgbClr val="282C34"/>
                </a:highlight>
                <a:latin typeface="Courier New"/>
                <a:ea typeface="Courier New"/>
                <a:cs typeface="Courier New"/>
                <a:sym typeface="Courier New"/>
              </a:rPr>
              <a:t>Main</a:t>
            </a:r>
            <a:r>
              <a:rPr lang="en" sz="1100">
                <a:solidFill>
                  <a:srgbClr val="CC7832"/>
                </a:solidFill>
                <a:highlight>
                  <a:srgbClr val="282C34"/>
                </a:highlight>
                <a:latin typeface="Courier New"/>
                <a:ea typeface="Courier New"/>
                <a:cs typeface="Courier New"/>
                <a:sym typeface="Courier New"/>
              </a:rPr>
              <a:t> onCreate()</a:t>
            </a:r>
            <a:endParaRPr sz="1100">
              <a:solidFill>
                <a:srgbClr val="CC7832"/>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highlight>
                  <a:srgbClr val="282C34"/>
                </a:highlight>
                <a:latin typeface="Courier New"/>
                <a:ea typeface="Courier New"/>
                <a:cs typeface="Courier New"/>
                <a:sym typeface="Courier New"/>
              </a:rPr>
              <a:t>	Copy / paste:a följande kod:</a:t>
            </a:r>
            <a:endParaRPr sz="1100">
              <a:solidFill>
                <a:srgbClr val="CC7832"/>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BBBB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i="1" lang="en" sz="1100">
                <a:solidFill>
                  <a:srgbClr val="D55FDE"/>
                </a:solidFill>
                <a:highlight>
                  <a:srgbClr val="282C34"/>
                </a:highlight>
                <a:latin typeface="Courier New"/>
                <a:ea typeface="Courier New"/>
                <a:cs typeface="Courier New"/>
                <a:sym typeface="Courier New"/>
              </a:rPr>
              <a:t>val </a:t>
            </a:r>
            <a:r>
              <a:rPr lang="en" sz="1100">
                <a:solidFill>
                  <a:srgbClr val="BBBBBB"/>
                </a:solidFill>
                <a:highlight>
                  <a:srgbClr val="282C34"/>
                </a:highlight>
                <a:latin typeface="Courier New"/>
                <a:ea typeface="Courier New"/>
                <a:cs typeface="Courier New"/>
                <a:sym typeface="Courier New"/>
              </a:rPr>
              <a:t>db = </a:t>
            </a:r>
            <a:r>
              <a:rPr lang="en" sz="1100">
                <a:solidFill>
                  <a:srgbClr val="E5C07B"/>
                </a:solidFill>
                <a:highlight>
                  <a:srgbClr val="282C34"/>
                </a:highlight>
                <a:latin typeface="Courier New"/>
                <a:ea typeface="Courier New"/>
                <a:cs typeface="Courier New"/>
                <a:sym typeface="Courier New"/>
              </a:rPr>
              <a:t>AppDatabase</a:t>
            </a:r>
            <a:r>
              <a:rPr lang="en" sz="1100">
                <a:solidFill>
                  <a:srgbClr val="BBBBBB"/>
                </a:solidFill>
                <a:highlight>
                  <a:srgbClr val="282C34"/>
                </a:highlight>
                <a:latin typeface="Courier New"/>
                <a:ea typeface="Courier New"/>
                <a:cs typeface="Courier New"/>
                <a:sym typeface="Courier New"/>
              </a:rPr>
              <a:t>.</a:t>
            </a:r>
            <a:r>
              <a:rPr lang="en" sz="1100">
                <a:solidFill>
                  <a:srgbClr val="61AFEF"/>
                </a:solidFill>
                <a:highlight>
                  <a:srgbClr val="282C34"/>
                </a:highlight>
                <a:latin typeface="Courier New"/>
                <a:ea typeface="Courier New"/>
                <a:cs typeface="Courier New"/>
                <a:sym typeface="Courier New"/>
              </a:rPr>
              <a:t>getInstance</a:t>
            </a:r>
            <a:r>
              <a:rPr lang="en" sz="1100">
                <a:solidFill>
                  <a:srgbClr val="E8BA36"/>
                </a:solidFill>
                <a:highlight>
                  <a:srgbClr val="282C34"/>
                </a:highlight>
                <a:latin typeface="Courier New"/>
                <a:ea typeface="Courier New"/>
                <a:cs typeface="Courier New"/>
                <a:sym typeface="Courier New"/>
              </a:rPr>
              <a:t>(</a:t>
            </a:r>
            <a:r>
              <a:rPr lang="en" sz="1100">
                <a:solidFill>
                  <a:srgbClr val="EF596F"/>
                </a:solidFill>
                <a:highlight>
                  <a:srgbClr val="282C34"/>
                </a:highlight>
                <a:latin typeface="Courier New"/>
                <a:ea typeface="Courier New"/>
                <a:cs typeface="Courier New"/>
                <a:sym typeface="Courier New"/>
              </a:rPr>
              <a:t>applicationContext</a:t>
            </a:r>
            <a:r>
              <a:rPr lang="en" sz="1100">
                <a:solidFill>
                  <a:srgbClr val="E8BA36"/>
                </a:solidFill>
                <a:highlight>
                  <a:srgbClr val="282C34"/>
                </a:highlight>
                <a:latin typeface="Courier New"/>
                <a:ea typeface="Courier New"/>
                <a:cs typeface="Courier New"/>
                <a:sym typeface="Courier New"/>
              </a:rPr>
              <a:t>)</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i="1" lang="en" sz="1100">
                <a:solidFill>
                  <a:srgbClr val="BBBBBB"/>
                </a:solidFill>
                <a:highlight>
                  <a:srgbClr val="282C34"/>
                </a:highlight>
                <a:latin typeface="Courier New"/>
                <a:ea typeface="Courier New"/>
                <a:cs typeface="Courier New"/>
                <a:sym typeface="Courier New"/>
              </a:rPr>
              <a:t>userRepository </a:t>
            </a:r>
            <a:r>
              <a:rPr lang="en" sz="1100">
                <a:solidFill>
                  <a:srgbClr val="BBBBBB"/>
                </a:solidFill>
                <a:highlight>
                  <a:srgbClr val="282C34"/>
                </a:highlight>
                <a:latin typeface="Courier New"/>
                <a:ea typeface="Courier New"/>
                <a:cs typeface="Courier New"/>
                <a:sym typeface="Courier New"/>
              </a:rPr>
              <a:t>= </a:t>
            </a:r>
            <a:r>
              <a:rPr lang="en" sz="1100">
                <a:solidFill>
                  <a:srgbClr val="61AFEF"/>
                </a:solidFill>
                <a:highlight>
                  <a:srgbClr val="282C34"/>
                </a:highlight>
                <a:latin typeface="Courier New"/>
                <a:ea typeface="Courier New"/>
                <a:cs typeface="Courier New"/>
                <a:sym typeface="Courier New"/>
              </a:rPr>
              <a:t>UserRepository</a:t>
            </a:r>
            <a:r>
              <a:rPr lang="en" sz="1100">
                <a:solidFill>
                  <a:srgbClr val="E8BA36"/>
                </a:solidFill>
                <a:highlight>
                  <a:srgbClr val="282C34"/>
                </a:highlight>
                <a:latin typeface="Courier New"/>
                <a:ea typeface="Courier New"/>
                <a:cs typeface="Courier New"/>
                <a:sym typeface="Courier New"/>
              </a:rPr>
              <a:t>(</a:t>
            </a:r>
            <a:r>
              <a:rPr lang="en" sz="1100">
                <a:solidFill>
                  <a:srgbClr val="E5C07B"/>
                </a:solidFill>
                <a:highlight>
                  <a:srgbClr val="282C34"/>
                </a:highlight>
                <a:latin typeface="Courier New"/>
                <a:ea typeface="Courier New"/>
                <a:cs typeface="Courier New"/>
                <a:sym typeface="Courier New"/>
              </a:rPr>
              <a:t>db</a:t>
            </a:r>
            <a:r>
              <a:rPr lang="en" sz="1100">
                <a:solidFill>
                  <a:srgbClr val="BBBBBB"/>
                </a:solidFill>
                <a:highlight>
                  <a:srgbClr val="282C34"/>
                </a:highlight>
                <a:latin typeface="Courier New"/>
                <a:ea typeface="Courier New"/>
                <a:cs typeface="Courier New"/>
                <a:sym typeface="Courier New"/>
              </a:rPr>
              <a:t>, </a:t>
            </a:r>
            <a:r>
              <a:rPr lang="en" sz="1100">
                <a:solidFill>
                  <a:srgbClr val="EF596F"/>
                </a:solidFill>
                <a:highlight>
                  <a:srgbClr val="282C34"/>
                </a:highlight>
                <a:latin typeface="Courier New"/>
                <a:ea typeface="Courier New"/>
                <a:cs typeface="Courier New"/>
                <a:sym typeface="Courier New"/>
              </a:rPr>
              <a:t>lifecycleScope</a:t>
            </a:r>
            <a:r>
              <a:rPr lang="en" sz="1100">
                <a:solidFill>
                  <a:srgbClr val="E8BA36"/>
                </a:solidFill>
                <a:highlight>
                  <a:srgbClr val="282C34"/>
                </a:highlight>
                <a:latin typeface="Courier New"/>
                <a:ea typeface="Courier New"/>
                <a:cs typeface="Courier New"/>
                <a:sym typeface="Courier New"/>
              </a:rPr>
              <a:t>)</a:t>
            </a:r>
            <a:endParaRPr sz="1100">
              <a:solidFill>
                <a:srgbClr val="CC7832"/>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BBBBBB"/>
                </a:solidFill>
                <a:latin typeface="Fira Code"/>
                <a:ea typeface="Fira Code"/>
                <a:cs typeface="Fira Code"/>
                <a:sym typeface="Fira Code"/>
              </a:rPr>
              <a:t>// </a:t>
            </a:r>
            <a:r>
              <a:rPr i="1" lang="en" sz="1200">
                <a:solidFill>
                  <a:srgbClr val="BBBBBB"/>
                </a:solidFill>
                <a:latin typeface="Fira Code"/>
                <a:ea typeface="Fira Code"/>
                <a:cs typeface="Fira Code"/>
                <a:sym typeface="Fira Code"/>
              </a:rPr>
              <a:t>HINT &amp; Examples</a:t>
            </a:r>
            <a:endParaRPr i="1" sz="1200">
              <a:solidFill>
                <a:srgbClr val="359FF4"/>
              </a:solidFill>
              <a:latin typeface="Fira Code"/>
              <a:ea typeface="Fira Code"/>
              <a:cs typeface="Fira Code"/>
              <a:sym typeface="Fira Code"/>
            </a:endParaRPr>
          </a:p>
          <a:p>
            <a:pPr indent="0" lvl="0" marL="0" rtl="0" algn="l">
              <a:spcBef>
                <a:spcPts val="0"/>
              </a:spcBef>
              <a:spcAft>
                <a:spcPts val="0"/>
              </a:spcAft>
              <a:buNone/>
            </a:pPr>
            <a:r>
              <a:rPr lang="en" sz="1200">
                <a:solidFill>
                  <a:srgbClr val="359FF4"/>
                </a:solidFill>
                <a:latin typeface="Fira Code"/>
                <a:ea typeface="Fira Code"/>
                <a:cs typeface="Fira Code"/>
                <a:sym typeface="Fira Code"/>
              </a:rPr>
              <a:t>hint(</a:t>
            </a:r>
            <a:r>
              <a:rPr lang="en" sz="1200">
                <a:solidFill>
                  <a:srgbClr val="54A857"/>
                </a:solidFill>
                <a:latin typeface="Fira Code"/>
                <a:ea typeface="Fira Code"/>
                <a:cs typeface="Fira Code"/>
                <a:sym typeface="Fira Code"/>
              </a:rPr>
              <a:t>” </a:t>
            </a:r>
            <a:endParaRPr sz="1200">
              <a:solidFill>
                <a:srgbClr val="54A857"/>
              </a:solidFill>
              <a:latin typeface="Fira Code"/>
              <a:ea typeface="Fira Code"/>
              <a:cs typeface="Fira Code"/>
              <a:sym typeface="Fira Code"/>
            </a:endParaRPr>
          </a:p>
          <a:p>
            <a:pPr indent="457200" lvl="0" marL="0" rtl="0" algn="l">
              <a:spcBef>
                <a:spcPts val="0"/>
              </a:spcBef>
              <a:spcAft>
                <a:spcPts val="0"/>
              </a:spcAft>
              <a:buNone/>
            </a:pPr>
            <a:r>
              <a:rPr lang="en" sz="1200">
                <a:solidFill>
                  <a:srgbClr val="54A857"/>
                </a:solidFill>
                <a:latin typeface="Fira Code"/>
                <a:ea typeface="Fira Code"/>
                <a:cs typeface="Fira Code"/>
                <a:sym typeface="Fira Code"/>
              </a:rPr>
              <a:t>Detta steg är intressant för att vi </a:t>
            </a:r>
            <a:endParaRPr sz="1200">
              <a:solidFill>
                <a:srgbClr val="54A857"/>
              </a:solidFill>
              <a:latin typeface="Fira Code"/>
              <a:ea typeface="Fira Code"/>
              <a:cs typeface="Fira Code"/>
              <a:sym typeface="Fira Code"/>
            </a:endParaRPr>
          </a:p>
          <a:p>
            <a:pPr indent="0" lvl="0" marL="457200" rtl="0" algn="l">
              <a:spcBef>
                <a:spcPts val="0"/>
              </a:spcBef>
              <a:spcAft>
                <a:spcPts val="0"/>
              </a:spcAft>
              <a:buNone/>
            </a:pPr>
            <a:r>
              <a:rPr lang="en" sz="1200">
                <a:solidFill>
                  <a:srgbClr val="54A857"/>
                </a:solidFill>
                <a:latin typeface="Fira Code"/>
                <a:ea typeface="Fira Code"/>
                <a:cs typeface="Fira Code"/>
                <a:sym typeface="Fira Code"/>
              </a:rPr>
              <a:t>passar nu in ‘lifeCyclescope’ så att den är</a:t>
            </a:r>
            <a:endParaRPr sz="1200">
              <a:solidFill>
                <a:srgbClr val="54A857"/>
              </a:solidFill>
              <a:latin typeface="Fira Code"/>
              <a:ea typeface="Fira Code"/>
              <a:cs typeface="Fira Code"/>
              <a:sym typeface="Fira Code"/>
            </a:endParaRPr>
          </a:p>
          <a:p>
            <a:pPr indent="0" lvl="0" marL="457200" rtl="0" algn="l">
              <a:spcBef>
                <a:spcPts val="0"/>
              </a:spcBef>
              <a:spcAft>
                <a:spcPts val="0"/>
              </a:spcAft>
              <a:buNone/>
            </a:pPr>
            <a:r>
              <a:rPr lang="en" sz="1200">
                <a:solidFill>
                  <a:srgbClr val="54A857"/>
                </a:solidFill>
                <a:latin typeface="Fira Code"/>
                <a:ea typeface="Fira Code"/>
                <a:cs typeface="Fira Code"/>
                <a:sym typeface="Fira Code"/>
              </a:rPr>
              <a:t>Med på om livscykeln störs eller inte.</a:t>
            </a:r>
            <a:endParaRPr sz="1200">
              <a:solidFill>
                <a:srgbClr val="54A857"/>
              </a:solidFill>
              <a:latin typeface="Fira Code"/>
              <a:ea typeface="Fira Code"/>
              <a:cs typeface="Fira Code"/>
              <a:sym typeface="Fira Code"/>
            </a:endParaRPr>
          </a:p>
          <a:p>
            <a:pPr indent="0" lvl="0" marL="457200" rtl="0" algn="l">
              <a:spcBef>
                <a:spcPts val="0"/>
              </a:spcBef>
              <a:spcAft>
                <a:spcPts val="0"/>
              </a:spcAft>
              <a:buNone/>
            </a:pPr>
            <a:r>
              <a:t/>
            </a:r>
            <a:endParaRPr sz="1200">
              <a:solidFill>
                <a:srgbClr val="54A857"/>
              </a:solidFill>
              <a:latin typeface="Fira Code"/>
              <a:ea typeface="Fira Code"/>
              <a:cs typeface="Fira Code"/>
              <a:sym typeface="Fira Code"/>
            </a:endParaRPr>
          </a:p>
          <a:p>
            <a:pPr indent="0" lvl="0" marL="457200" rtl="0" algn="l">
              <a:spcBef>
                <a:spcPts val="0"/>
              </a:spcBef>
              <a:spcAft>
                <a:spcPts val="0"/>
              </a:spcAft>
              <a:buNone/>
            </a:pPr>
            <a:r>
              <a:rPr lang="en" sz="1200">
                <a:solidFill>
                  <a:srgbClr val="54A857"/>
                </a:solidFill>
                <a:latin typeface="Fira Code"/>
                <a:ea typeface="Fira Code"/>
                <a:cs typeface="Fira Code"/>
                <a:sym typeface="Fira Code"/>
              </a:rPr>
              <a:t>App context är också med!</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 ”</a:t>
            </a:r>
            <a:r>
              <a:rPr lang="en" sz="1200">
                <a:solidFill>
                  <a:srgbClr val="359FF4"/>
                </a:solidFill>
                <a:latin typeface="Fira Code"/>
                <a:ea typeface="Fira Code"/>
                <a:cs typeface="Fira Code"/>
                <a:sym typeface="Fira Code"/>
              </a:rPr>
              <a:t>)</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FFC66D"/>
              </a:solidFill>
              <a:latin typeface="Fira Code"/>
              <a:ea typeface="Fira Code"/>
              <a:cs typeface="Fira Code"/>
              <a:sym typeface="Fira Code"/>
            </a:endParaRPr>
          </a:p>
        </p:txBody>
      </p:sp>
      <p:grpSp>
        <p:nvGrpSpPr>
          <p:cNvPr id="1458" name="Google Shape;1458;p95"/>
          <p:cNvGrpSpPr/>
          <p:nvPr/>
        </p:nvGrpSpPr>
        <p:grpSpPr>
          <a:xfrm>
            <a:off x="8026050" y="990800"/>
            <a:ext cx="1875775" cy="854300"/>
            <a:chOff x="8026050" y="990800"/>
            <a:chExt cx="1875775" cy="854300"/>
          </a:xfrm>
        </p:grpSpPr>
        <p:sp>
          <p:nvSpPr>
            <p:cNvPr id="1459" name="Google Shape;1459;p95"/>
            <p:cNvSpPr txBox="1"/>
            <p:nvPr/>
          </p:nvSpPr>
          <p:spPr>
            <a:xfrm>
              <a:off x="8521525" y="14449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60" name="Google Shape;1460;p95"/>
            <p:cNvSpPr txBox="1"/>
            <p:nvPr/>
          </p:nvSpPr>
          <p:spPr>
            <a:xfrm>
              <a:off x="8242500" y="12267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0 1 0 1 0 1  0 </a:t>
              </a:r>
              <a:endParaRPr>
                <a:solidFill>
                  <a:srgbClr val="359FF4"/>
                </a:solidFill>
                <a:latin typeface="Anaheim"/>
                <a:ea typeface="Anaheim"/>
                <a:cs typeface="Anaheim"/>
                <a:sym typeface="Anaheim"/>
              </a:endParaRPr>
            </a:p>
          </p:txBody>
        </p:sp>
        <p:sp>
          <p:nvSpPr>
            <p:cNvPr id="1461" name="Google Shape;1461;p95"/>
            <p:cNvSpPr txBox="1"/>
            <p:nvPr/>
          </p:nvSpPr>
          <p:spPr>
            <a:xfrm>
              <a:off x="8026050" y="9908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0 1 0 1 0 0  0 </a:t>
              </a:r>
              <a:endParaRPr>
                <a:solidFill>
                  <a:srgbClr val="359FF4"/>
                </a:solidFill>
                <a:latin typeface="Anaheim"/>
                <a:ea typeface="Anaheim"/>
                <a:cs typeface="Anaheim"/>
                <a:sym typeface="Anaheim"/>
              </a:endParaRPr>
            </a:p>
          </p:txBody>
        </p:sp>
      </p:grpSp>
      <p:grpSp>
        <p:nvGrpSpPr>
          <p:cNvPr id="1462" name="Google Shape;1462;p95"/>
          <p:cNvGrpSpPr/>
          <p:nvPr/>
        </p:nvGrpSpPr>
        <p:grpSpPr>
          <a:xfrm>
            <a:off x="5942875" y="-164525"/>
            <a:ext cx="1814400" cy="1088975"/>
            <a:chOff x="5942875" y="-164525"/>
            <a:chExt cx="1814400" cy="1088975"/>
          </a:xfrm>
        </p:grpSpPr>
        <p:sp>
          <p:nvSpPr>
            <p:cNvPr id="1463" name="Google Shape;1463;p95"/>
            <p:cNvSpPr txBox="1"/>
            <p:nvPr/>
          </p:nvSpPr>
          <p:spPr>
            <a:xfrm>
              <a:off x="6376975" y="5242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64" name="Google Shape;1464;p95"/>
            <p:cNvSpPr txBox="1"/>
            <p:nvPr/>
          </p:nvSpPr>
          <p:spPr>
            <a:xfrm>
              <a:off x="6224575" y="312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65" name="Google Shape;1465;p95"/>
            <p:cNvSpPr txBox="1"/>
            <p:nvPr/>
          </p:nvSpPr>
          <p:spPr>
            <a:xfrm>
              <a:off x="5942875" y="-164525"/>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66" name="Google Shape;1466;p95"/>
            <p:cNvSpPr txBox="1"/>
            <p:nvPr/>
          </p:nvSpPr>
          <p:spPr>
            <a:xfrm>
              <a:off x="6081625" y="64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grpSp>
      <p:sp>
        <p:nvSpPr>
          <p:cNvPr id="1467" name="Google Shape;1467;p95"/>
          <p:cNvSpPr/>
          <p:nvPr/>
        </p:nvSpPr>
        <p:spPr>
          <a:xfrm>
            <a:off x="6755050" y="-1650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95"/>
          <p:cNvSpPr/>
          <p:nvPr/>
        </p:nvSpPr>
        <p:spPr>
          <a:xfrm>
            <a:off x="8026050" y="-1879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95"/>
          <p:cNvSpPr/>
          <p:nvPr/>
        </p:nvSpPr>
        <p:spPr>
          <a:xfrm>
            <a:off x="6601538" y="312700"/>
            <a:ext cx="2361600" cy="13263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200025"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5"/>
          <p:cNvSpPr txBox="1"/>
          <p:nvPr/>
        </p:nvSpPr>
        <p:spPr>
          <a:xfrm rot="246094">
            <a:off x="6810756" y="660357"/>
            <a:ext cx="1996513" cy="63098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E8BA36"/>
                </a:solidFill>
                <a:latin typeface="Anaheim"/>
                <a:ea typeface="Anaheim"/>
                <a:cs typeface="Anaheim"/>
                <a:sym typeface="Anaheim"/>
              </a:rPr>
              <a:t>Uppgift #6</a:t>
            </a:r>
            <a:endParaRPr sz="2900">
              <a:solidFill>
                <a:srgbClr val="E8BA36"/>
              </a:solidFill>
              <a:latin typeface="Anaheim"/>
              <a:ea typeface="Anaheim"/>
              <a:cs typeface="Anaheim"/>
              <a:sym typeface="Anaheim"/>
            </a:endParaRPr>
          </a:p>
        </p:txBody>
      </p:sp>
      <p:sp>
        <p:nvSpPr>
          <p:cNvPr id="1471" name="Google Shape;1471;p95"/>
          <p:cNvSpPr txBox="1"/>
          <p:nvPr/>
        </p:nvSpPr>
        <p:spPr>
          <a:xfrm>
            <a:off x="236600" y="246950"/>
            <a:ext cx="7305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BBBBBB"/>
                </a:solidFill>
                <a:latin typeface="Fira Code"/>
                <a:ea typeface="Fira Code"/>
                <a:cs typeface="Fira Code"/>
                <a:sym typeface="Fira Code"/>
              </a:rPr>
              <a:t> 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23</a:t>
            </a:r>
            <a:endParaRPr sz="1300">
              <a:solidFill>
                <a:srgbClr val="BBBBBB"/>
              </a:solidFill>
              <a:latin typeface="Fira Code"/>
              <a:ea typeface="Fira Code"/>
              <a:cs typeface="Fira Code"/>
              <a:sym typeface="Fira Code"/>
            </a:endParaRPr>
          </a:p>
        </p:txBody>
      </p:sp>
      <p:cxnSp>
        <p:nvCxnSpPr>
          <p:cNvPr id="1472" name="Google Shape;1472;p95"/>
          <p:cNvCxnSpPr/>
          <p:nvPr/>
        </p:nvCxnSpPr>
        <p:spPr>
          <a:xfrm flipH="1">
            <a:off x="709800" y="246950"/>
            <a:ext cx="41100" cy="4731900"/>
          </a:xfrm>
          <a:prstGeom prst="straightConnector1">
            <a:avLst/>
          </a:prstGeom>
          <a:noFill/>
          <a:ln cap="flat" cmpd="sng" w="19050">
            <a:solidFill>
              <a:srgbClr val="666666"/>
            </a:solidFill>
            <a:prstDash val="solid"/>
            <a:round/>
            <a:headEnd len="med" w="med" type="none"/>
            <a:tailEnd len="med" w="med" type="none"/>
          </a:ln>
        </p:spPr>
      </p:cxnSp>
      <p:sp>
        <p:nvSpPr>
          <p:cNvPr id="1473" name="Google Shape;1473;p95"/>
          <p:cNvSpPr txBox="1"/>
          <p:nvPr/>
        </p:nvSpPr>
        <p:spPr>
          <a:xfrm>
            <a:off x="5942875" y="3310375"/>
            <a:ext cx="28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a:solidFill>
                <a:schemeClr val="lt1"/>
              </a:solidFill>
              <a:latin typeface="Anaheim"/>
              <a:ea typeface="Anaheim"/>
              <a:cs typeface="Anaheim"/>
              <a:sym typeface="Anaheim"/>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grpSp>
        <p:nvGrpSpPr>
          <p:cNvPr id="1478" name="Google Shape;1478;p96"/>
          <p:cNvGrpSpPr/>
          <p:nvPr/>
        </p:nvGrpSpPr>
        <p:grpSpPr>
          <a:xfrm>
            <a:off x="7857625" y="661875"/>
            <a:ext cx="1668375" cy="1470975"/>
            <a:chOff x="6974825" y="1092500"/>
            <a:chExt cx="1668375" cy="1470975"/>
          </a:xfrm>
        </p:grpSpPr>
        <p:sp>
          <p:nvSpPr>
            <p:cNvPr id="1479" name="Google Shape;1479;p96"/>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80" name="Google Shape;1480;p96"/>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81" name="Google Shape;1481;p96"/>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grpSp>
        <p:nvGrpSpPr>
          <p:cNvPr id="1482" name="Google Shape;1482;p96"/>
          <p:cNvGrpSpPr/>
          <p:nvPr/>
        </p:nvGrpSpPr>
        <p:grpSpPr>
          <a:xfrm>
            <a:off x="6974825" y="1092500"/>
            <a:ext cx="1668375" cy="1470975"/>
            <a:chOff x="6974825" y="1092500"/>
            <a:chExt cx="1668375" cy="1470975"/>
          </a:xfrm>
        </p:grpSpPr>
        <p:sp>
          <p:nvSpPr>
            <p:cNvPr id="1483" name="Google Shape;1483;p96"/>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84" name="Google Shape;1484;p96"/>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485" name="Google Shape;1485;p96"/>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sp>
        <p:nvSpPr>
          <p:cNvPr id="1486" name="Google Shape;1486;p96"/>
          <p:cNvSpPr/>
          <p:nvPr/>
        </p:nvSpPr>
        <p:spPr>
          <a:xfrm>
            <a:off x="236600" y="236600"/>
            <a:ext cx="5246400" cy="4752600"/>
          </a:xfrm>
          <a:prstGeom prst="rect">
            <a:avLst/>
          </a:prstGeom>
          <a:solidFill>
            <a:srgbClr val="2B2B2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96"/>
          <p:cNvSpPr txBox="1"/>
          <p:nvPr/>
        </p:nvSpPr>
        <p:spPr>
          <a:xfrm>
            <a:off x="802375" y="246950"/>
            <a:ext cx="4680600" cy="44484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1200">
                <a:solidFill>
                  <a:srgbClr val="BBBBBB"/>
                </a:solidFill>
                <a:latin typeface="Fira Code"/>
                <a:ea typeface="Fira Code"/>
                <a:cs typeface="Fira Code"/>
                <a:sym typeface="Fira Code"/>
              </a:rPr>
              <a:t>// –Uppgift #6.5– //</a:t>
            </a:r>
            <a:endParaRPr sz="1200">
              <a:solidFill>
                <a:srgbClr val="BBBBBB"/>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INSTRUCTIONS</a:t>
            </a:r>
            <a:endParaRPr sz="1100">
              <a:solidFill>
                <a:srgbClr val="359FF4"/>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359FF4"/>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EF596F"/>
                </a:solidFill>
                <a:highlight>
                  <a:srgbClr val="282C34"/>
                </a:highlight>
                <a:latin typeface="Courier New"/>
                <a:ea typeface="Courier New"/>
                <a:cs typeface="Courier New"/>
                <a:sym typeface="Courier New"/>
              </a:rPr>
              <a:t>binding</a:t>
            </a:r>
            <a:r>
              <a:rPr lang="en" sz="1000">
                <a:solidFill>
                  <a:srgbClr val="BBBBBB"/>
                </a:solidFill>
                <a:highlight>
                  <a:srgbClr val="282C34"/>
                </a:highlight>
                <a:latin typeface="Courier New"/>
                <a:ea typeface="Courier New"/>
                <a:cs typeface="Courier New"/>
                <a:sym typeface="Courier New"/>
              </a:rPr>
              <a:t>.</a:t>
            </a:r>
            <a:r>
              <a:rPr lang="en" sz="1000">
                <a:solidFill>
                  <a:srgbClr val="EF596F"/>
                </a:solidFill>
                <a:highlight>
                  <a:srgbClr val="282C34"/>
                </a:highlight>
                <a:latin typeface="Courier New"/>
                <a:ea typeface="Courier New"/>
                <a:cs typeface="Courier New"/>
                <a:sym typeface="Courier New"/>
              </a:rPr>
              <a:t>btnFetchUser</a:t>
            </a:r>
            <a:r>
              <a:rPr lang="en" sz="1000">
                <a:solidFill>
                  <a:srgbClr val="BBBBBB"/>
                </a:solidFill>
                <a:highlight>
                  <a:srgbClr val="282C34"/>
                </a:highlight>
                <a:latin typeface="Courier New"/>
                <a:ea typeface="Courier New"/>
                <a:cs typeface="Courier New"/>
                <a:sym typeface="Courier New"/>
              </a:rPr>
              <a:t>.</a:t>
            </a:r>
            <a:r>
              <a:rPr lang="en" sz="1000">
                <a:solidFill>
                  <a:srgbClr val="61AFEF"/>
                </a:solidFill>
                <a:highlight>
                  <a:srgbClr val="282C34"/>
                </a:highlight>
                <a:latin typeface="Courier New"/>
                <a:ea typeface="Courier New"/>
                <a:cs typeface="Courier New"/>
                <a:sym typeface="Courier New"/>
              </a:rPr>
              <a:t>setOnClickListener </a:t>
            </a:r>
            <a:r>
              <a:rPr lang="en" sz="1000">
                <a:solidFill>
                  <a:srgbClr val="359FF4"/>
                </a:solidFill>
                <a:highlight>
                  <a:srgbClr val="282C34"/>
                </a:highlight>
                <a:latin typeface="Courier New"/>
                <a:ea typeface="Courier New"/>
                <a:cs typeface="Courier New"/>
                <a:sym typeface="Courier New"/>
              </a:rPr>
              <a:t>{</a:t>
            </a:r>
            <a:endParaRPr sz="1000">
              <a:solidFill>
                <a:srgbClr val="359FF4"/>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359FF4"/>
                </a:solidFill>
                <a:highlight>
                  <a:srgbClr val="282C34"/>
                </a:highlight>
                <a:latin typeface="Courier New"/>
                <a:ea typeface="Courier New"/>
                <a:cs typeface="Courier New"/>
                <a:sym typeface="Courier New"/>
              </a:rPr>
              <a:t>   </a:t>
            </a:r>
            <a:r>
              <a:rPr lang="en" sz="1000">
                <a:solidFill>
                  <a:srgbClr val="EF596F"/>
                </a:solidFill>
                <a:highlight>
                  <a:srgbClr val="282C34"/>
                </a:highlight>
                <a:latin typeface="Courier New"/>
                <a:ea typeface="Courier New"/>
                <a:cs typeface="Courier New"/>
                <a:sym typeface="Courier New"/>
              </a:rPr>
              <a:t>userRepository</a:t>
            </a:r>
            <a:r>
              <a:rPr lang="en" sz="1000">
                <a:solidFill>
                  <a:srgbClr val="BBBBBB"/>
                </a:solidFill>
                <a:highlight>
                  <a:srgbClr val="282C34"/>
                </a:highlight>
                <a:latin typeface="Courier New"/>
                <a:ea typeface="Courier New"/>
                <a:cs typeface="Courier New"/>
                <a:sym typeface="Courier New"/>
              </a:rPr>
              <a:t>.</a:t>
            </a:r>
            <a:r>
              <a:rPr lang="en" sz="1000">
                <a:solidFill>
                  <a:srgbClr val="61AFEF"/>
                </a:solidFill>
                <a:highlight>
                  <a:srgbClr val="282C34"/>
                </a:highlight>
                <a:latin typeface="Courier New"/>
                <a:ea typeface="Courier New"/>
                <a:cs typeface="Courier New"/>
                <a:sym typeface="Courier New"/>
              </a:rPr>
              <a:t>performDatabaseOperation</a:t>
            </a:r>
            <a:r>
              <a:rPr lang="en" sz="1000">
                <a:solidFill>
                  <a:srgbClr val="E8BA36"/>
                </a:solidFill>
                <a:highlight>
                  <a:srgbClr val="282C34"/>
                </a:highlight>
                <a:latin typeface="Courier New"/>
                <a:ea typeface="Courier New"/>
                <a:cs typeface="Courier New"/>
                <a:sym typeface="Courier New"/>
              </a:rPr>
              <a:t>(</a:t>
            </a:r>
            <a:r>
              <a:rPr lang="en" sz="1000">
                <a:solidFill>
                  <a:srgbClr val="E5C07B"/>
                </a:solidFill>
                <a:highlight>
                  <a:srgbClr val="282C34"/>
                </a:highlight>
                <a:latin typeface="Courier New"/>
                <a:ea typeface="Courier New"/>
                <a:cs typeface="Courier New"/>
                <a:sym typeface="Courier New"/>
              </a:rPr>
              <a:t>Dispatchers</a:t>
            </a:r>
            <a:r>
              <a:rPr lang="en" sz="1000">
                <a:solidFill>
                  <a:srgbClr val="BBBBBB"/>
                </a:solidFill>
                <a:highlight>
                  <a:srgbClr val="282C34"/>
                </a:highlight>
                <a:latin typeface="Courier New"/>
                <a:ea typeface="Courier New"/>
                <a:cs typeface="Courier New"/>
                <a:sym typeface="Courier New"/>
              </a:rPr>
              <a:t>.</a:t>
            </a:r>
            <a:r>
              <a:rPr lang="en" sz="1000">
                <a:solidFill>
                  <a:srgbClr val="EF596F"/>
                </a:solidFill>
                <a:highlight>
                  <a:srgbClr val="282C34"/>
                </a:highlight>
                <a:latin typeface="Courier New"/>
                <a:ea typeface="Courier New"/>
                <a:cs typeface="Courier New"/>
                <a:sym typeface="Courier New"/>
              </a:rPr>
              <a:t>Main</a:t>
            </a:r>
            <a:r>
              <a:rPr lang="en" sz="1000">
                <a:solidFill>
                  <a:srgbClr val="E8BA36"/>
                </a:solidFill>
                <a:highlight>
                  <a:srgbClr val="282C34"/>
                </a:highlight>
                <a:latin typeface="Courier New"/>
                <a:ea typeface="Courier New"/>
                <a:cs typeface="Courier New"/>
                <a:sym typeface="Courier New"/>
              </a:rPr>
              <a:t>) </a:t>
            </a:r>
            <a:r>
              <a:rPr lang="en" sz="1000">
                <a:solidFill>
                  <a:srgbClr val="5060BB"/>
                </a:solidFill>
                <a:highlight>
                  <a:srgbClr val="282C34"/>
                </a:highlight>
                <a:latin typeface="Courier New"/>
                <a:ea typeface="Courier New"/>
                <a:cs typeface="Courier New"/>
                <a:sym typeface="Courier New"/>
              </a:rPr>
              <a:t>{</a:t>
            </a:r>
            <a:endParaRPr sz="1000">
              <a:solidFill>
                <a:srgbClr val="5060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060BB"/>
                </a:solidFill>
                <a:highlight>
                  <a:srgbClr val="282C34"/>
                </a:highlight>
                <a:latin typeface="Courier New"/>
                <a:ea typeface="Courier New"/>
                <a:cs typeface="Courier New"/>
                <a:sym typeface="Courier New"/>
              </a:rPr>
              <a:t>       </a:t>
            </a:r>
            <a:r>
              <a:rPr i="1" lang="en" sz="1000">
                <a:solidFill>
                  <a:srgbClr val="5C6370"/>
                </a:solidFill>
                <a:highlight>
                  <a:srgbClr val="282C34"/>
                </a:highlight>
                <a:latin typeface="Courier New"/>
                <a:ea typeface="Courier New"/>
                <a:cs typeface="Courier New"/>
                <a:sym typeface="Courier New"/>
              </a:rPr>
              <a:t>// Update Main</a:t>
            </a:r>
            <a:endParaRPr i="1" sz="1000">
              <a:solidFill>
                <a:srgbClr val="5C6370"/>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i="1" lang="en" sz="1000">
                <a:solidFill>
                  <a:srgbClr val="5C6370"/>
                </a:solidFill>
                <a:highlight>
                  <a:srgbClr val="282C34"/>
                </a:highlight>
                <a:latin typeface="Courier New"/>
                <a:ea typeface="Courier New"/>
                <a:cs typeface="Courier New"/>
                <a:sym typeface="Courier New"/>
              </a:rPr>
              <a:t>   </a:t>
            </a:r>
            <a:r>
              <a:rPr lang="en" sz="1000">
                <a:solidFill>
                  <a:srgbClr val="5060BB"/>
                </a:solidFill>
                <a:highlight>
                  <a:srgbClr val="282C34"/>
                </a:highlight>
                <a:latin typeface="Courier New"/>
                <a:ea typeface="Courier New"/>
                <a:cs typeface="Courier New"/>
                <a:sym typeface="Courier New"/>
              </a:rPr>
              <a:t>}</a:t>
            </a:r>
            <a:endParaRPr sz="1000">
              <a:solidFill>
                <a:srgbClr val="5060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5060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060BB"/>
                </a:solidFill>
                <a:highlight>
                  <a:srgbClr val="282C34"/>
                </a:highlight>
                <a:latin typeface="Courier New"/>
                <a:ea typeface="Courier New"/>
                <a:cs typeface="Courier New"/>
                <a:sym typeface="Courier New"/>
              </a:rPr>
              <a:t>  </a:t>
            </a:r>
            <a:r>
              <a:rPr i="1" lang="en" sz="1000">
                <a:solidFill>
                  <a:srgbClr val="BBBBBB"/>
                </a:solidFill>
                <a:highlight>
                  <a:srgbClr val="282C34"/>
                </a:highlight>
                <a:latin typeface="Courier New"/>
                <a:ea typeface="Courier New"/>
                <a:cs typeface="Courier New"/>
                <a:sym typeface="Courier New"/>
              </a:rPr>
              <a:t>userRepository</a:t>
            </a:r>
            <a:r>
              <a:rPr lang="en" sz="1000">
                <a:solidFill>
                  <a:srgbClr val="BBBBBB"/>
                </a:solidFill>
                <a:highlight>
                  <a:srgbClr val="282C34"/>
                </a:highlight>
                <a:latin typeface="Courier New"/>
                <a:ea typeface="Courier New"/>
                <a:cs typeface="Courier New"/>
                <a:sym typeface="Courier New"/>
              </a:rPr>
              <a:t>.</a:t>
            </a:r>
            <a:r>
              <a:rPr lang="en" sz="1000">
                <a:solidFill>
                  <a:srgbClr val="61AFEF"/>
                </a:solidFill>
                <a:highlight>
                  <a:srgbClr val="282C34"/>
                </a:highlight>
                <a:latin typeface="Courier New"/>
                <a:ea typeface="Courier New"/>
                <a:cs typeface="Courier New"/>
                <a:sym typeface="Courier New"/>
              </a:rPr>
              <a:t>performDatabaseOperation</a:t>
            </a:r>
            <a:r>
              <a:rPr lang="en" sz="1000">
                <a:solidFill>
                  <a:srgbClr val="E8BA36"/>
                </a:solidFill>
                <a:highlight>
                  <a:srgbClr val="282C34"/>
                </a:highlight>
                <a:latin typeface="Courier New"/>
                <a:ea typeface="Courier New"/>
                <a:cs typeface="Courier New"/>
                <a:sym typeface="Courier New"/>
              </a:rPr>
              <a:t>(</a:t>
            </a:r>
            <a:r>
              <a:rPr lang="en" sz="1000">
                <a:solidFill>
                  <a:srgbClr val="E5C07B"/>
                </a:solidFill>
                <a:highlight>
                  <a:srgbClr val="282C34"/>
                </a:highlight>
                <a:latin typeface="Courier New"/>
                <a:ea typeface="Courier New"/>
                <a:cs typeface="Courier New"/>
                <a:sym typeface="Courier New"/>
              </a:rPr>
              <a:t>Dispatchers</a:t>
            </a:r>
            <a:r>
              <a:rPr lang="en" sz="1000">
                <a:solidFill>
                  <a:srgbClr val="BBBBBB"/>
                </a:solidFill>
                <a:highlight>
                  <a:srgbClr val="282C34"/>
                </a:highlight>
                <a:latin typeface="Courier New"/>
                <a:ea typeface="Courier New"/>
                <a:cs typeface="Courier New"/>
                <a:sym typeface="Courier New"/>
              </a:rPr>
              <a:t>.</a:t>
            </a:r>
            <a:r>
              <a:rPr lang="en" sz="1000">
                <a:solidFill>
                  <a:srgbClr val="EF596F"/>
                </a:solidFill>
                <a:highlight>
                  <a:srgbClr val="282C34"/>
                </a:highlight>
                <a:latin typeface="Courier New"/>
                <a:ea typeface="Courier New"/>
                <a:cs typeface="Courier New"/>
                <a:sym typeface="Courier New"/>
              </a:rPr>
              <a:t>IO</a:t>
            </a:r>
            <a:r>
              <a:rPr lang="en" sz="1000">
                <a:solidFill>
                  <a:srgbClr val="E8BA36"/>
                </a:solidFill>
                <a:highlight>
                  <a:srgbClr val="282C34"/>
                </a:highlight>
                <a:latin typeface="Courier New"/>
                <a:ea typeface="Courier New"/>
                <a:cs typeface="Courier New"/>
                <a:sym typeface="Courier New"/>
              </a:rPr>
              <a:t>) </a:t>
            </a:r>
            <a:r>
              <a:rPr lang="en" sz="1000">
                <a:solidFill>
                  <a:srgbClr val="5060BB"/>
                </a:solidFill>
                <a:highlight>
                  <a:srgbClr val="282C34"/>
                </a:highlight>
                <a:latin typeface="Courier New"/>
                <a:ea typeface="Courier New"/>
                <a:cs typeface="Courier New"/>
                <a:sym typeface="Courier New"/>
              </a:rPr>
              <a:t>{</a:t>
            </a:r>
            <a:endParaRPr sz="1000">
              <a:solidFill>
                <a:srgbClr val="5060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060BB"/>
                </a:solidFill>
                <a:highlight>
                  <a:srgbClr val="282C34"/>
                </a:highlight>
                <a:latin typeface="Courier New"/>
                <a:ea typeface="Courier New"/>
                <a:cs typeface="Courier New"/>
                <a:sym typeface="Courier New"/>
              </a:rPr>
              <a:t>       </a:t>
            </a:r>
            <a:r>
              <a:rPr i="1" lang="en" sz="1000">
                <a:solidFill>
                  <a:srgbClr val="5C6370"/>
                </a:solidFill>
                <a:highlight>
                  <a:srgbClr val="282C34"/>
                </a:highlight>
                <a:latin typeface="Courier New"/>
                <a:ea typeface="Courier New"/>
                <a:cs typeface="Courier New"/>
                <a:sym typeface="Courier New"/>
              </a:rPr>
              <a:t>// Update IO</a:t>
            </a:r>
            <a:endParaRPr sz="1000">
              <a:solidFill>
                <a:srgbClr val="E8BA36"/>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E8BA36"/>
                </a:solidFill>
                <a:highlight>
                  <a:srgbClr val="282C34"/>
                </a:highlight>
                <a:latin typeface="Courier New"/>
                <a:ea typeface="Courier New"/>
                <a:cs typeface="Courier New"/>
                <a:sym typeface="Courier New"/>
              </a:rPr>
              <a:t>   </a:t>
            </a:r>
            <a:r>
              <a:rPr lang="en" sz="1000">
                <a:solidFill>
                  <a:srgbClr val="5060BB"/>
                </a:solidFill>
                <a:highlight>
                  <a:srgbClr val="282C34"/>
                </a:highlight>
                <a:latin typeface="Courier New"/>
                <a:ea typeface="Courier New"/>
                <a:cs typeface="Courier New"/>
                <a:sym typeface="Courier New"/>
              </a:rPr>
              <a:t>}</a:t>
            </a:r>
            <a:endParaRPr sz="1000">
              <a:solidFill>
                <a:srgbClr val="5060BB"/>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359FF4"/>
                </a:solidFill>
                <a:highlight>
                  <a:srgbClr val="282C34"/>
                </a:highlight>
                <a:latin typeface="Courier New"/>
                <a:ea typeface="Courier New"/>
                <a:cs typeface="Courier New"/>
                <a:sym typeface="Courier New"/>
              </a:rPr>
              <a:t>}</a:t>
            </a:r>
            <a:endParaRPr sz="1000">
              <a:solidFill>
                <a:srgbClr val="359FF4"/>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C7832"/>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BBBBBB"/>
                </a:solidFill>
                <a:latin typeface="Fira Code"/>
                <a:ea typeface="Fira Code"/>
                <a:cs typeface="Fira Code"/>
                <a:sym typeface="Fira Code"/>
              </a:rPr>
              <a:t>// </a:t>
            </a:r>
            <a:r>
              <a:rPr i="1" lang="en" sz="1200">
                <a:solidFill>
                  <a:srgbClr val="BBBBBB"/>
                </a:solidFill>
                <a:latin typeface="Fira Code"/>
                <a:ea typeface="Fira Code"/>
                <a:cs typeface="Fira Code"/>
                <a:sym typeface="Fira Code"/>
              </a:rPr>
              <a:t>HINT &amp; Examples</a:t>
            </a:r>
            <a:endParaRPr i="1" sz="1200">
              <a:solidFill>
                <a:srgbClr val="359FF4"/>
              </a:solidFill>
              <a:latin typeface="Fira Code"/>
              <a:ea typeface="Fira Code"/>
              <a:cs typeface="Fira Code"/>
              <a:sym typeface="Fira Code"/>
            </a:endParaRPr>
          </a:p>
          <a:p>
            <a:pPr indent="0" lvl="0" marL="0" rtl="0" algn="l">
              <a:spcBef>
                <a:spcPts val="0"/>
              </a:spcBef>
              <a:spcAft>
                <a:spcPts val="0"/>
              </a:spcAft>
              <a:buNone/>
            </a:pPr>
            <a:r>
              <a:rPr lang="en" sz="1200">
                <a:solidFill>
                  <a:srgbClr val="359FF4"/>
                </a:solidFill>
                <a:latin typeface="Fira Code"/>
                <a:ea typeface="Fira Code"/>
                <a:cs typeface="Fira Code"/>
                <a:sym typeface="Fira Code"/>
              </a:rPr>
              <a:t>hint(</a:t>
            </a:r>
            <a:r>
              <a:rPr lang="en" sz="1200">
                <a:solidFill>
                  <a:srgbClr val="54A857"/>
                </a:solidFill>
                <a:latin typeface="Fira Code"/>
                <a:ea typeface="Fira Code"/>
                <a:cs typeface="Fira Code"/>
                <a:sym typeface="Fira Code"/>
              </a:rPr>
              <a:t>” </a:t>
            </a:r>
            <a:endParaRPr sz="1200">
              <a:solidFill>
                <a:srgbClr val="54A857"/>
              </a:solidFill>
              <a:latin typeface="Fira Code"/>
              <a:ea typeface="Fira Code"/>
              <a:cs typeface="Fira Code"/>
              <a:sym typeface="Fira Code"/>
            </a:endParaRPr>
          </a:p>
          <a:p>
            <a:pPr indent="0" lvl="0" marL="457200" rtl="0" algn="l">
              <a:spcBef>
                <a:spcPts val="0"/>
              </a:spcBef>
              <a:spcAft>
                <a:spcPts val="0"/>
              </a:spcAft>
              <a:buNone/>
            </a:pPr>
            <a:r>
              <a:rPr lang="en" sz="1200">
                <a:solidFill>
                  <a:srgbClr val="54A857"/>
                </a:solidFill>
                <a:latin typeface="Fira Code"/>
                <a:ea typeface="Fira Code"/>
                <a:cs typeface="Fira Code"/>
                <a:sym typeface="Fira Code"/>
              </a:rPr>
              <a:t>Main är till för UI förändringar</a:t>
            </a:r>
            <a:endParaRPr sz="1200">
              <a:solidFill>
                <a:srgbClr val="54A857"/>
              </a:solidFill>
              <a:latin typeface="Fira Code"/>
              <a:ea typeface="Fira Code"/>
              <a:cs typeface="Fira Code"/>
              <a:sym typeface="Fira Code"/>
            </a:endParaRPr>
          </a:p>
          <a:p>
            <a:pPr indent="0" lvl="0" marL="457200" rtl="0" algn="l">
              <a:spcBef>
                <a:spcPts val="0"/>
              </a:spcBef>
              <a:spcAft>
                <a:spcPts val="0"/>
              </a:spcAft>
              <a:buNone/>
            </a:pPr>
            <a:r>
              <a:rPr lang="en" sz="1200">
                <a:solidFill>
                  <a:srgbClr val="54A857"/>
                </a:solidFill>
                <a:latin typeface="Fira Code"/>
                <a:ea typeface="Fira Code"/>
                <a:cs typeface="Fira Code"/>
                <a:sym typeface="Fira Code"/>
              </a:rPr>
              <a:t>IO är till för tyngre transaktioner</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 ”</a:t>
            </a:r>
            <a:r>
              <a:rPr lang="en" sz="1200">
                <a:solidFill>
                  <a:srgbClr val="359FF4"/>
                </a:solidFill>
                <a:latin typeface="Fira Code"/>
                <a:ea typeface="Fira Code"/>
                <a:cs typeface="Fira Code"/>
                <a:sym typeface="Fira Code"/>
              </a:rPr>
              <a:t>)</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FFC66D"/>
              </a:solidFill>
              <a:latin typeface="Fira Code"/>
              <a:ea typeface="Fira Code"/>
              <a:cs typeface="Fira Code"/>
              <a:sym typeface="Fira Code"/>
            </a:endParaRPr>
          </a:p>
        </p:txBody>
      </p:sp>
      <p:grpSp>
        <p:nvGrpSpPr>
          <p:cNvPr id="1488" name="Google Shape;1488;p96"/>
          <p:cNvGrpSpPr/>
          <p:nvPr/>
        </p:nvGrpSpPr>
        <p:grpSpPr>
          <a:xfrm>
            <a:off x="8026050" y="990800"/>
            <a:ext cx="1875775" cy="854300"/>
            <a:chOff x="8026050" y="990800"/>
            <a:chExt cx="1875775" cy="854300"/>
          </a:xfrm>
        </p:grpSpPr>
        <p:sp>
          <p:nvSpPr>
            <p:cNvPr id="1489" name="Google Shape;1489;p96"/>
            <p:cNvSpPr txBox="1"/>
            <p:nvPr/>
          </p:nvSpPr>
          <p:spPr>
            <a:xfrm>
              <a:off x="8521525" y="14449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90" name="Google Shape;1490;p96"/>
            <p:cNvSpPr txBox="1"/>
            <p:nvPr/>
          </p:nvSpPr>
          <p:spPr>
            <a:xfrm>
              <a:off x="8242500" y="12267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0 1 0 1 0 1  0 </a:t>
              </a:r>
              <a:endParaRPr>
                <a:solidFill>
                  <a:srgbClr val="359FF4"/>
                </a:solidFill>
                <a:latin typeface="Anaheim"/>
                <a:ea typeface="Anaheim"/>
                <a:cs typeface="Anaheim"/>
                <a:sym typeface="Anaheim"/>
              </a:endParaRPr>
            </a:p>
          </p:txBody>
        </p:sp>
        <p:sp>
          <p:nvSpPr>
            <p:cNvPr id="1491" name="Google Shape;1491;p96"/>
            <p:cNvSpPr txBox="1"/>
            <p:nvPr/>
          </p:nvSpPr>
          <p:spPr>
            <a:xfrm>
              <a:off x="8026050" y="9908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0 1 0 1 0 0  0 </a:t>
              </a:r>
              <a:endParaRPr>
                <a:solidFill>
                  <a:srgbClr val="359FF4"/>
                </a:solidFill>
                <a:latin typeface="Anaheim"/>
                <a:ea typeface="Anaheim"/>
                <a:cs typeface="Anaheim"/>
                <a:sym typeface="Anaheim"/>
              </a:endParaRPr>
            </a:p>
          </p:txBody>
        </p:sp>
      </p:grpSp>
      <p:grpSp>
        <p:nvGrpSpPr>
          <p:cNvPr id="1492" name="Google Shape;1492;p96"/>
          <p:cNvGrpSpPr/>
          <p:nvPr/>
        </p:nvGrpSpPr>
        <p:grpSpPr>
          <a:xfrm>
            <a:off x="5942875" y="-164525"/>
            <a:ext cx="1814400" cy="1088975"/>
            <a:chOff x="5942875" y="-164525"/>
            <a:chExt cx="1814400" cy="1088975"/>
          </a:xfrm>
        </p:grpSpPr>
        <p:sp>
          <p:nvSpPr>
            <p:cNvPr id="1493" name="Google Shape;1493;p96"/>
            <p:cNvSpPr txBox="1"/>
            <p:nvPr/>
          </p:nvSpPr>
          <p:spPr>
            <a:xfrm>
              <a:off x="6376975" y="5242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94" name="Google Shape;1494;p96"/>
            <p:cNvSpPr txBox="1"/>
            <p:nvPr/>
          </p:nvSpPr>
          <p:spPr>
            <a:xfrm>
              <a:off x="6224575" y="312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95" name="Google Shape;1495;p96"/>
            <p:cNvSpPr txBox="1"/>
            <p:nvPr/>
          </p:nvSpPr>
          <p:spPr>
            <a:xfrm>
              <a:off x="5942875" y="-164525"/>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496" name="Google Shape;1496;p96"/>
            <p:cNvSpPr txBox="1"/>
            <p:nvPr/>
          </p:nvSpPr>
          <p:spPr>
            <a:xfrm>
              <a:off x="6081625" y="64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grpSp>
      <p:sp>
        <p:nvSpPr>
          <p:cNvPr id="1497" name="Google Shape;1497;p96"/>
          <p:cNvSpPr/>
          <p:nvPr/>
        </p:nvSpPr>
        <p:spPr>
          <a:xfrm>
            <a:off x="6755050" y="-1650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96"/>
          <p:cNvSpPr/>
          <p:nvPr/>
        </p:nvSpPr>
        <p:spPr>
          <a:xfrm>
            <a:off x="8026050" y="-1879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96"/>
          <p:cNvSpPr/>
          <p:nvPr/>
        </p:nvSpPr>
        <p:spPr>
          <a:xfrm>
            <a:off x="6601538" y="312700"/>
            <a:ext cx="2361600" cy="13263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200025"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6"/>
          <p:cNvSpPr txBox="1"/>
          <p:nvPr/>
        </p:nvSpPr>
        <p:spPr>
          <a:xfrm rot="246094">
            <a:off x="6784106" y="491651"/>
            <a:ext cx="1996513" cy="107729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E8BA36"/>
                </a:solidFill>
                <a:latin typeface="Anaheim"/>
                <a:ea typeface="Anaheim"/>
                <a:cs typeface="Anaheim"/>
                <a:sym typeface="Anaheim"/>
              </a:rPr>
              <a:t>Uppgift #6.5</a:t>
            </a:r>
            <a:endParaRPr sz="2900">
              <a:solidFill>
                <a:srgbClr val="E8BA36"/>
              </a:solidFill>
              <a:latin typeface="Anaheim"/>
              <a:ea typeface="Anaheim"/>
              <a:cs typeface="Anaheim"/>
              <a:sym typeface="Anaheim"/>
            </a:endParaRPr>
          </a:p>
        </p:txBody>
      </p:sp>
      <p:sp>
        <p:nvSpPr>
          <p:cNvPr id="1501" name="Google Shape;1501;p96"/>
          <p:cNvSpPr txBox="1"/>
          <p:nvPr/>
        </p:nvSpPr>
        <p:spPr>
          <a:xfrm>
            <a:off x="236600" y="246950"/>
            <a:ext cx="7305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BBBBBB"/>
                </a:solidFill>
                <a:latin typeface="Fira Code"/>
                <a:ea typeface="Fira Code"/>
                <a:cs typeface="Fira Code"/>
                <a:sym typeface="Fira Code"/>
              </a:rPr>
              <a:t> 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23</a:t>
            </a:r>
            <a:endParaRPr sz="1300">
              <a:solidFill>
                <a:srgbClr val="BBBBBB"/>
              </a:solidFill>
              <a:latin typeface="Fira Code"/>
              <a:ea typeface="Fira Code"/>
              <a:cs typeface="Fira Code"/>
              <a:sym typeface="Fira Code"/>
            </a:endParaRPr>
          </a:p>
        </p:txBody>
      </p:sp>
      <p:cxnSp>
        <p:nvCxnSpPr>
          <p:cNvPr id="1502" name="Google Shape;1502;p96"/>
          <p:cNvCxnSpPr/>
          <p:nvPr/>
        </p:nvCxnSpPr>
        <p:spPr>
          <a:xfrm flipH="1">
            <a:off x="709800" y="246950"/>
            <a:ext cx="41100" cy="4731900"/>
          </a:xfrm>
          <a:prstGeom prst="straightConnector1">
            <a:avLst/>
          </a:prstGeom>
          <a:noFill/>
          <a:ln cap="flat" cmpd="sng" w="19050">
            <a:solidFill>
              <a:srgbClr val="666666"/>
            </a:solidFill>
            <a:prstDash val="solid"/>
            <a:round/>
            <a:headEnd len="med" w="med" type="none"/>
            <a:tailEnd len="med" w="med" type="none"/>
          </a:ln>
        </p:spPr>
      </p:cxnSp>
    </p:spTree>
  </p:cSld>
  <p:clrMapOvr>
    <a:masterClrMapping/>
  </p:clrMapOvr>
  <mc:AlternateContent>
    <mc:Choice Requires="p14">
      <p:transition spd="slow" p14:dur="1000">
        <p14:flip dir="l"/>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grpSp>
        <p:nvGrpSpPr>
          <p:cNvPr id="1507" name="Google Shape;1507;p97"/>
          <p:cNvGrpSpPr/>
          <p:nvPr/>
        </p:nvGrpSpPr>
        <p:grpSpPr>
          <a:xfrm>
            <a:off x="7857625" y="661875"/>
            <a:ext cx="1668375" cy="1470975"/>
            <a:chOff x="6974825" y="1092500"/>
            <a:chExt cx="1668375" cy="1470975"/>
          </a:xfrm>
        </p:grpSpPr>
        <p:sp>
          <p:nvSpPr>
            <p:cNvPr id="1508" name="Google Shape;1508;p97"/>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509" name="Google Shape;1509;p97"/>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510" name="Google Shape;1510;p97"/>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grpSp>
        <p:nvGrpSpPr>
          <p:cNvPr id="1511" name="Google Shape;1511;p97"/>
          <p:cNvGrpSpPr/>
          <p:nvPr/>
        </p:nvGrpSpPr>
        <p:grpSpPr>
          <a:xfrm>
            <a:off x="6974825" y="1092500"/>
            <a:ext cx="1668375" cy="1470975"/>
            <a:chOff x="6974825" y="1092500"/>
            <a:chExt cx="1668375" cy="1470975"/>
          </a:xfrm>
        </p:grpSpPr>
        <p:sp>
          <p:nvSpPr>
            <p:cNvPr id="1512" name="Google Shape;1512;p97"/>
            <p:cNvSpPr txBox="1"/>
            <p:nvPr/>
          </p:nvSpPr>
          <p:spPr>
            <a:xfrm>
              <a:off x="6974825" y="1302838"/>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513" name="Google Shape;1513;p97"/>
            <p:cNvSpPr txBox="1"/>
            <p:nvPr/>
          </p:nvSpPr>
          <p:spPr>
            <a:xfrm>
              <a:off x="7120800" y="1516775"/>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sp>
          <p:nvSpPr>
            <p:cNvPr id="1514" name="Google Shape;1514;p97"/>
            <p:cNvSpPr txBox="1"/>
            <p:nvPr/>
          </p:nvSpPr>
          <p:spPr>
            <a:xfrm>
              <a:off x="7262900" y="1092500"/>
              <a:ext cx="138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1</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a:p>
              <a:pPr indent="0" lvl="0" marL="0" rtl="0" algn="l">
                <a:spcBef>
                  <a:spcPts val="0"/>
                </a:spcBef>
                <a:spcAft>
                  <a:spcPts val="0"/>
                </a:spcAft>
                <a:buNone/>
              </a:pPr>
              <a:r>
                <a:rPr lang="en">
                  <a:solidFill>
                    <a:srgbClr val="359FF4"/>
                  </a:solidFill>
                  <a:latin typeface="Anaheim"/>
                  <a:ea typeface="Anaheim"/>
                  <a:cs typeface="Anaheim"/>
                  <a:sym typeface="Anaheim"/>
                </a:rPr>
                <a:t>0</a:t>
              </a:r>
              <a:endParaRPr>
                <a:solidFill>
                  <a:srgbClr val="359FF4"/>
                </a:solidFill>
                <a:latin typeface="Anaheim"/>
                <a:ea typeface="Anaheim"/>
                <a:cs typeface="Anaheim"/>
                <a:sym typeface="Anaheim"/>
              </a:endParaRPr>
            </a:p>
          </p:txBody>
        </p:sp>
      </p:grpSp>
      <p:sp>
        <p:nvSpPr>
          <p:cNvPr id="1515" name="Google Shape;1515;p97"/>
          <p:cNvSpPr/>
          <p:nvPr/>
        </p:nvSpPr>
        <p:spPr>
          <a:xfrm>
            <a:off x="236600" y="236600"/>
            <a:ext cx="5246400" cy="4752600"/>
          </a:xfrm>
          <a:prstGeom prst="rect">
            <a:avLst/>
          </a:prstGeom>
          <a:solidFill>
            <a:srgbClr val="2B2B2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7"/>
          <p:cNvSpPr txBox="1"/>
          <p:nvPr/>
        </p:nvSpPr>
        <p:spPr>
          <a:xfrm>
            <a:off x="802375" y="246950"/>
            <a:ext cx="4680600" cy="29553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sz="1200">
                <a:solidFill>
                  <a:srgbClr val="BBBBBB"/>
                </a:solidFill>
                <a:latin typeface="Fira Code"/>
                <a:ea typeface="Fira Code"/>
                <a:cs typeface="Fira Code"/>
                <a:sym typeface="Fira Code"/>
              </a:rPr>
              <a:t>// –Uppgift #7– //</a:t>
            </a:r>
            <a:endParaRPr sz="1200">
              <a:solidFill>
                <a:srgbClr val="BBBBBB"/>
              </a:solidFill>
              <a:latin typeface="Fira Code"/>
              <a:ea typeface="Fira Code"/>
              <a:cs typeface="Fira Code"/>
              <a:sym typeface="Fira Code"/>
            </a:endParaRPr>
          </a:p>
          <a:p>
            <a:pPr indent="0" lvl="0" marL="914400" rtl="0" algn="l">
              <a:spcBef>
                <a:spcPts val="0"/>
              </a:spcBef>
              <a:spcAft>
                <a:spcPts val="0"/>
              </a:spcAft>
              <a:buNone/>
            </a:pPr>
            <a:r>
              <a:rPr lang="en" sz="1200">
                <a:solidFill>
                  <a:schemeClr val="lt2"/>
                </a:solidFill>
                <a:latin typeface="Fira Code"/>
                <a:ea typeface="Fira Code"/>
                <a:cs typeface="Fira Code"/>
                <a:sym typeface="Fira Code"/>
              </a:rPr>
              <a:t>    TOUGH NUT</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INSTRUCTIONS</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Försök nu pusha in en array med böcker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	</a:t>
            </a:r>
            <a:r>
              <a:rPr lang="en" sz="1200">
                <a:solidFill>
                  <a:srgbClr val="CC7832"/>
                </a:solidFill>
                <a:latin typeface="Fira Code"/>
                <a:ea typeface="Fira Code"/>
                <a:cs typeface="Fira Code"/>
                <a:sym typeface="Fira Code"/>
              </a:rPr>
              <a:t>s</a:t>
            </a:r>
            <a:r>
              <a:rPr lang="en" sz="1200">
                <a:solidFill>
                  <a:srgbClr val="CC7832"/>
                </a:solidFill>
                <a:latin typeface="Fira Code"/>
                <a:ea typeface="Fira Code"/>
                <a:cs typeface="Fira Code"/>
                <a:sym typeface="Fira Code"/>
              </a:rPr>
              <a:t>om en student kan ha!</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CC7832"/>
                </a:solidFill>
                <a:latin typeface="Fira Code"/>
                <a:ea typeface="Fira Code"/>
                <a:cs typeface="Fira Code"/>
                <a:sym typeface="Fira Code"/>
              </a:rPr>
              <a:t>*/</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CC7832"/>
              </a:solidFill>
              <a:latin typeface="Fira Code"/>
              <a:ea typeface="Fira Code"/>
              <a:cs typeface="Fira Code"/>
              <a:sym typeface="Fira Code"/>
            </a:endParaRPr>
          </a:p>
          <a:p>
            <a:pPr indent="0" lvl="0" marL="0" rtl="0" algn="l">
              <a:spcBef>
                <a:spcPts val="0"/>
              </a:spcBef>
              <a:spcAft>
                <a:spcPts val="0"/>
              </a:spcAft>
              <a:buNone/>
            </a:pPr>
            <a:r>
              <a:rPr lang="en" sz="1200">
                <a:solidFill>
                  <a:srgbClr val="BBBBBB"/>
                </a:solidFill>
                <a:latin typeface="Fira Code"/>
                <a:ea typeface="Fira Code"/>
                <a:cs typeface="Fira Code"/>
                <a:sym typeface="Fira Code"/>
              </a:rPr>
              <a:t>// </a:t>
            </a:r>
            <a:r>
              <a:rPr i="1" lang="en" sz="1200">
                <a:solidFill>
                  <a:srgbClr val="BBBBBB"/>
                </a:solidFill>
                <a:latin typeface="Fira Code"/>
                <a:ea typeface="Fira Code"/>
                <a:cs typeface="Fira Code"/>
                <a:sym typeface="Fira Code"/>
              </a:rPr>
              <a:t>HINT &amp; Examples</a:t>
            </a:r>
            <a:endParaRPr i="1" sz="1200">
              <a:solidFill>
                <a:srgbClr val="359FF4"/>
              </a:solidFill>
              <a:latin typeface="Fira Code"/>
              <a:ea typeface="Fira Code"/>
              <a:cs typeface="Fira Code"/>
              <a:sym typeface="Fira Code"/>
            </a:endParaRPr>
          </a:p>
          <a:p>
            <a:pPr indent="0" lvl="0" marL="0" rtl="0" algn="l">
              <a:spcBef>
                <a:spcPts val="0"/>
              </a:spcBef>
              <a:spcAft>
                <a:spcPts val="0"/>
              </a:spcAft>
              <a:buNone/>
            </a:pPr>
            <a:r>
              <a:rPr lang="en" sz="1200">
                <a:solidFill>
                  <a:srgbClr val="359FF4"/>
                </a:solidFill>
                <a:latin typeface="Fira Code"/>
                <a:ea typeface="Fira Code"/>
                <a:cs typeface="Fira Code"/>
                <a:sym typeface="Fira Code"/>
              </a:rPr>
              <a:t>hint(</a:t>
            </a:r>
            <a:r>
              <a:rPr lang="en" sz="1200">
                <a:solidFill>
                  <a:srgbClr val="54A857"/>
                </a:solidFill>
                <a:latin typeface="Fira Code"/>
                <a:ea typeface="Fira Code"/>
                <a:cs typeface="Fira Code"/>
                <a:sym typeface="Fira Code"/>
              </a:rPr>
              <a:t>” </a:t>
            </a:r>
            <a:endParaRPr sz="1200">
              <a:solidFill>
                <a:srgbClr val="54A857"/>
              </a:solidFill>
              <a:latin typeface="Fira Code"/>
              <a:ea typeface="Fira Code"/>
              <a:cs typeface="Fira Code"/>
              <a:sym typeface="Fira Code"/>
            </a:endParaRPr>
          </a:p>
          <a:p>
            <a:pPr indent="0" lvl="0" marL="0" rtl="0" algn="l">
              <a:spcBef>
                <a:spcPts val="0"/>
              </a:spcBef>
              <a:spcAft>
                <a:spcPts val="0"/>
              </a:spcAft>
              <a:buNone/>
            </a:pPr>
            <a:r>
              <a:rPr b="1" lang="en" sz="1200">
                <a:solidFill>
                  <a:srgbClr val="54A857"/>
                </a:solidFill>
                <a:latin typeface="Fira Code"/>
                <a:ea typeface="Fira Code"/>
                <a:cs typeface="Fira Code"/>
                <a:sym typeface="Fira Code"/>
              </a:rPr>
              <a:t>Guide: </a:t>
            </a:r>
            <a:r>
              <a:rPr b="1" lang="en" sz="1200">
                <a:solidFill>
                  <a:srgbClr val="54A857"/>
                </a:solidFill>
                <a:latin typeface="Fira Code"/>
                <a:ea typeface="Fira Code"/>
                <a:cs typeface="Fira Code"/>
                <a:sym typeface="Fira Code"/>
              </a:rPr>
              <a:t>Slide #49</a:t>
            </a:r>
            <a:endParaRPr b="1" sz="1200">
              <a:solidFill>
                <a:srgbClr val="54A857"/>
              </a:solidFill>
              <a:latin typeface="Fira Code"/>
              <a:ea typeface="Fira Code"/>
              <a:cs typeface="Fira Code"/>
              <a:sym typeface="Fira Code"/>
            </a:endParaRPr>
          </a:p>
          <a:p>
            <a:pPr indent="0" lvl="0" marL="0" rtl="0" algn="l">
              <a:spcBef>
                <a:spcPts val="0"/>
              </a:spcBef>
              <a:spcAft>
                <a:spcPts val="0"/>
              </a:spcAft>
              <a:buNone/>
            </a:pPr>
            <a:r>
              <a:rPr lang="en" sz="1200">
                <a:solidFill>
                  <a:srgbClr val="54A857"/>
                </a:solidFill>
                <a:latin typeface="Fira Code"/>
                <a:ea typeface="Fira Code"/>
                <a:cs typeface="Fira Code"/>
                <a:sym typeface="Fira Code"/>
              </a:rPr>
              <a:t> ”</a:t>
            </a:r>
            <a:r>
              <a:rPr lang="en" sz="1200">
                <a:solidFill>
                  <a:srgbClr val="359FF4"/>
                </a:solidFill>
                <a:latin typeface="Fira Code"/>
                <a:ea typeface="Fira Code"/>
                <a:cs typeface="Fira Code"/>
                <a:sym typeface="Fira Code"/>
              </a:rPr>
              <a:t>)</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chemeClr val="lt2"/>
              </a:solidFill>
              <a:latin typeface="Fira Code"/>
              <a:ea typeface="Fira Code"/>
              <a:cs typeface="Fira Code"/>
              <a:sym typeface="Fira Code"/>
            </a:endParaRPr>
          </a:p>
          <a:p>
            <a:pPr indent="0" lvl="0" marL="0" rtl="0" algn="l">
              <a:spcBef>
                <a:spcPts val="0"/>
              </a:spcBef>
              <a:spcAft>
                <a:spcPts val="0"/>
              </a:spcAft>
              <a:buNone/>
            </a:pPr>
            <a:r>
              <a:t/>
            </a:r>
            <a:endParaRPr sz="1200">
              <a:solidFill>
                <a:srgbClr val="FFC66D"/>
              </a:solidFill>
              <a:latin typeface="Fira Code"/>
              <a:ea typeface="Fira Code"/>
              <a:cs typeface="Fira Code"/>
              <a:sym typeface="Fira Code"/>
            </a:endParaRPr>
          </a:p>
        </p:txBody>
      </p:sp>
      <p:grpSp>
        <p:nvGrpSpPr>
          <p:cNvPr id="1517" name="Google Shape;1517;p97"/>
          <p:cNvGrpSpPr/>
          <p:nvPr/>
        </p:nvGrpSpPr>
        <p:grpSpPr>
          <a:xfrm>
            <a:off x="8026050" y="990800"/>
            <a:ext cx="1875775" cy="854300"/>
            <a:chOff x="8026050" y="990800"/>
            <a:chExt cx="1875775" cy="854300"/>
          </a:xfrm>
        </p:grpSpPr>
        <p:sp>
          <p:nvSpPr>
            <p:cNvPr id="1518" name="Google Shape;1518;p97"/>
            <p:cNvSpPr txBox="1"/>
            <p:nvPr/>
          </p:nvSpPr>
          <p:spPr>
            <a:xfrm>
              <a:off x="8521525" y="14449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519" name="Google Shape;1519;p97"/>
            <p:cNvSpPr txBox="1"/>
            <p:nvPr/>
          </p:nvSpPr>
          <p:spPr>
            <a:xfrm>
              <a:off x="8242500" y="12267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0 1 0 1 0 1  0 </a:t>
              </a:r>
              <a:endParaRPr>
                <a:solidFill>
                  <a:srgbClr val="359FF4"/>
                </a:solidFill>
                <a:latin typeface="Anaheim"/>
                <a:ea typeface="Anaheim"/>
                <a:cs typeface="Anaheim"/>
                <a:sym typeface="Anaheim"/>
              </a:endParaRPr>
            </a:p>
          </p:txBody>
        </p:sp>
        <p:sp>
          <p:nvSpPr>
            <p:cNvPr id="1520" name="Google Shape;1520;p97"/>
            <p:cNvSpPr txBox="1"/>
            <p:nvPr/>
          </p:nvSpPr>
          <p:spPr>
            <a:xfrm>
              <a:off x="8026050" y="9908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0 1 0 1 0 0  0 </a:t>
              </a:r>
              <a:endParaRPr>
                <a:solidFill>
                  <a:srgbClr val="359FF4"/>
                </a:solidFill>
                <a:latin typeface="Anaheim"/>
                <a:ea typeface="Anaheim"/>
                <a:cs typeface="Anaheim"/>
                <a:sym typeface="Anaheim"/>
              </a:endParaRPr>
            </a:p>
          </p:txBody>
        </p:sp>
      </p:grpSp>
      <p:grpSp>
        <p:nvGrpSpPr>
          <p:cNvPr id="1521" name="Google Shape;1521;p97"/>
          <p:cNvGrpSpPr/>
          <p:nvPr/>
        </p:nvGrpSpPr>
        <p:grpSpPr>
          <a:xfrm>
            <a:off x="5942875" y="-164525"/>
            <a:ext cx="1814400" cy="1088975"/>
            <a:chOff x="5942875" y="-164525"/>
            <a:chExt cx="1814400" cy="1088975"/>
          </a:xfrm>
        </p:grpSpPr>
        <p:sp>
          <p:nvSpPr>
            <p:cNvPr id="1522" name="Google Shape;1522;p97"/>
            <p:cNvSpPr txBox="1"/>
            <p:nvPr/>
          </p:nvSpPr>
          <p:spPr>
            <a:xfrm>
              <a:off x="6376975" y="52425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523" name="Google Shape;1523;p97"/>
            <p:cNvSpPr txBox="1"/>
            <p:nvPr/>
          </p:nvSpPr>
          <p:spPr>
            <a:xfrm>
              <a:off x="6224575" y="312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524" name="Google Shape;1524;p97"/>
            <p:cNvSpPr txBox="1"/>
            <p:nvPr/>
          </p:nvSpPr>
          <p:spPr>
            <a:xfrm>
              <a:off x="5942875" y="-164525"/>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sp>
          <p:nvSpPr>
            <p:cNvPr id="1525" name="Google Shape;1525;p97"/>
            <p:cNvSpPr txBox="1"/>
            <p:nvPr/>
          </p:nvSpPr>
          <p:spPr>
            <a:xfrm>
              <a:off x="6081625" y="647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9FF4"/>
                  </a:solidFill>
                  <a:latin typeface="Anaheim"/>
                  <a:ea typeface="Anaheim"/>
                  <a:cs typeface="Anaheim"/>
                  <a:sym typeface="Anaheim"/>
                </a:rPr>
                <a:t>0 1 0 1 0 0 1 0 </a:t>
              </a:r>
              <a:endParaRPr>
                <a:solidFill>
                  <a:srgbClr val="359FF4"/>
                </a:solidFill>
                <a:latin typeface="Anaheim"/>
                <a:ea typeface="Anaheim"/>
                <a:cs typeface="Anaheim"/>
                <a:sym typeface="Anaheim"/>
              </a:endParaRPr>
            </a:p>
          </p:txBody>
        </p:sp>
      </p:grpSp>
      <p:sp>
        <p:nvSpPr>
          <p:cNvPr id="1526" name="Google Shape;1526;p97"/>
          <p:cNvSpPr/>
          <p:nvPr/>
        </p:nvSpPr>
        <p:spPr>
          <a:xfrm>
            <a:off x="6755050" y="-1650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7"/>
          <p:cNvSpPr/>
          <p:nvPr/>
        </p:nvSpPr>
        <p:spPr>
          <a:xfrm>
            <a:off x="8026050" y="-1879800"/>
            <a:ext cx="795900" cy="2982600"/>
          </a:xfrm>
          <a:prstGeom prst="parallelogram">
            <a:avLst>
              <a:gd fmla="val 25000" name="adj"/>
            </a:avLst>
          </a:prstGeom>
          <a:solidFill>
            <a:schemeClr val="dk1"/>
          </a:solidFill>
          <a:ln cap="flat" cmpd="sng" w="9525">
            <a:solidFill>
              <a:srgbClr val="BBBBBB"/>
            </a:solidFill>
            <a:prstDash val="solid"/>
            <a:round/>
            <a:headEnd len="sm" w="sm" type="none"/>
            <a:tailEnd len="sm" w="sm" type="none"/>
          </a:ln>
          <a:effectLst>
            <a:outerShdw blurRad="57150"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97"/>
          <p:cNvSpPr/>
          <p:nvPr/>
        </p:nvSpPr>
        <p:spPr>
          <a:xfrm>
            <a:off x="6601538" y="312700"/>
            <a:ext cx="2361600" cy="1326300"/>
          </a:xfrm>
          <a:prstGeom prst="roundRect">
            <a:avLst>
              <a:gd fmla="val 16667" name="adj"/>
            </a:avLst>
          </a:prstGeom>
          <a:solidFill>
            <a:schemeClr val="dk1"/>
          </a:solidFill>
          <a:ln cap="flat" cmpd="sng" w="9525">
            <a:solidFill>
              <a:schemeClr val="dk2"/>
            </a:solidFill>
            <a:prstDash val="solid"/>
            <a:round/>
            <a:headEnd len="sm" w="sm" type="none"/>
            <a:tailEnd len="sm" w="sm" type="none"/>
          </a:ln>
          <a:effectLst>
            <a:outerShdw blurRad="200025" rotWithShape="0" algn="bl" dir="48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97"/>
          <p:cNvSpPr txBox="1"/>
          <p:nvPr/>
        </p:nvSpPr>
        <p:spPr>
          <a:xfrm rot="246094">
            <a:off x="6810756" y="660357"/>
            <a:ext cx="1996513" cy="63098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E8BA36"/>
                </a:solidFill>
                <a:latin typeface="Anaheim"/>
                <a:ea typeface="Anaheim"/>
                <a:cs typeface="Anaheim"/>
                <a:sym typeface="Anaheim"/>
              </a:rPr>
              <a:t>Uppgift #7</a:t>
            </a:r>
            <a:endParaRPr sz="2900">
              <a:solidFill>
                <a:srgbClr val="E8BA36"/>
              </a:solidFill>
              <a:latin typeface="Anaheim"/>
              <a:ea typeface="Anaheim"/>
              <a:cs typeface="Anaheim"/>
              <a:sym typeface="Anaheim"/>
            </a:endParaRPr>
          </a:p>
        </p:txBody>
      </p:sp>
      <p:sp>
        <p:nvSpPr>
          <p:cNvPr id="1530" name="Google Shape;1530;p97"/>
          <p:cNvSpPr txBox="1"/>
          <p:nvPr/>
        </p:nvSpPr>
        <p:spPr>
          <a:xfrm>
            <a:off x="236600" y="246950"/>
            <a:ext cx="7305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BBBBBB"/>
                </a:solidFill>
                <a:latin typeface="Fira Code"/>
                <a:ea typeface="Fira Code"/>
                <a:cs typeface="Fira Code"/>
                <a:sym typeface="Fira Code"/>
              </a:rPr>
              <a:t> 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 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13</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14</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15</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16</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17</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18</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19</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20</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21</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22</a:t>
            </a:r>
            <a:endParaRPr sz="1300">
              <a:solidFill>
                <a:srgbClr val="BBBBBB"/>
              </a:solidFill>
              <a:latin typeface="Fira Code"/>
              <a:ea typeface="Fira Code"/>
              <a:cs typeface="Fira Code"/>
              <a:sym typeface="Fira Code"/>
            </a:endParaRPr>
          </a:p>
          <a:p>
            <a:pPr indent="0" lvl="0" marL="0" rtl="0" algn="l">
              <a:spcBef>
                <a:spcPts val="0"/>
              </a:spcBef>
              <a:spcAft>
                <a:spcPts val="0"/>
              </a:spcAft>
              <a:buNone/>
            </a:pPr>
            <a:r>
              <a:rPr lang="en" sz="1300">
                <a:solidFill>
                  <a:srgbClr val="BBBBBB"/>
                </a:solidFill>
                <a:latin typeface="Fira Code"/>
                <a:ea typeface="Fira Code"/>
                <a:cs typeface="Fira Code"/>
                <a:sym typeface="Fira Code"/>
              </a:rPr>
              <a:t>23</a:t>
            </a:r>
            <a:endParaRPr sz="1300">
              <a:solidFill>
                <a:srgbClr val="BBBBBB"/>
              </a:solidFill>
              <a:latin typeface="Fira Code"/>
              <a:ea typeface="Fira Code"/>
              <a:cs typeface="Fira Code"/>
              <a:sym typeface="Fira Code"/>
            </a:endParaRPr>
          </a:p>
        </p:txBody>
      </p:sp>
      <p:cxnSp>
        <p:nvCxnSpPr>
          <p:cNvPr id="1531" name="Google Shape;1531;p97"/>
          <p:cNvCxnSpPr/>
          <p:nvPr/>
        </p:nvCxnSpPr>
        <p:spPr>
          <a:xfrm flipH="1">
            <a:off x="709800" y="246950"/>
            <a:ext cx="41100" cy="4731900"/>
          </a:xfrm>
          <a:prstGeom prst="straightConnector1">
            <a:avLst/>
          </a:prstGeom>
          <a:noFill/>
          <a:ln cap="flat" cmpd="sng" w="19050">
            <a:solidFill>
              <a:srgbClr val="666666"/>
            </a:solidFill>
            <a:prstDash val="solid"/>
            <a:round/>
            <a:headEnd len="med" w="med" type="none"/>
            <a:tailEnd len="med" w="med" type="none"/>
          </a:ln>
        </p:spPr>
      </p:cxnSp>
      <p:sp>
        <p:nvSpPr>
          <p:cNvPr id="1532" name="Google Shape;1532;p97"/>
          <p:cNvSpPr txBox="1"/>
          <p:nvPr/>
        </p:nvSpPr>
        <p:spPr>
          <a:xfrm>
            <a:off x="5942875" y="3310375"/>
            <a:ext cx="28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Anaheim"/>
                <a:ea typeface="Anaheim"/>
                <a:cs typeface="Anaheim"/>
                <a:sym typeface="Anaheim"/>
              </a:rPr>
              <a:t>Good luck CHAMP!</a:t>
            </a:r>
            <a:endParaRPr i="1">
              <a:solidFill>
                <a:schemeClr val="lt1"/>
              </a:solidFill>
              <a:latin typeface="Anaheim"/>
              <a:ea typeface="Anaheim"/>
              <a:cs typeface="Anaheim"/>
              <a:sym typeface="Anaheim"/>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98"/>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38" name="Google Shape;1538;p98"/>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kristoffer.johansson@sti.se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sti.learning.nu/</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539" name="Google Shape;1539;p98"/>
          <p:cNvSpPr txBox="1"/>
          <p:nvPr/>
        </p:nvSpPr>
        <p:spPr>
          <a:xfrm>
            <a:off x="374075" y="4530425"/>
            <a:ext cx="598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Anaheim"/>
                <a:ea typeface="Anaheim"/>
                <a:cs typeface="Anaheim"/>
                <a:sym typeface="Anaheim"/>
              </a:rPr>
              <a:t>You can also contact me VIA Teams (quicker response)</a:t>
            </a:r>
            <a:br>
              <a:rPr i="1" lang="en">
                <a:latin typeface="Anaheim"/>
                <a:ea typeface="Anaheim"/>
                <a:cs typeface="Anaheim"/>
                <a:sym typeface="Anaheim"/>
              </a:rPr>
            </a:br>
            <a:r>
              <a:rPr i="1" lang="en">
                <a:latin typeface="Anaheim"/>
                <a:ea typeface="Anaheim"/>
                <a:cs typeface="Anaheim"/>
                <a:sym typeface="Anaheim"/>
              </a:rPr>
              <a:t>Du kan också kontakta mig VIA Teams (Snabbare svar)</a:t>
            </a:r>
            <a:endParaRPr i="1">
              <a:latin typeface="Anaheim"/>
              <a:ea typeface="Anaheim"/>
              <a:cs typeface="Anaheim"/>
              <a:sym typeface="Anahei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32"/>
          <p:cNvSpPr txBox="1"/>
          <p:nvPr>
            <p:ph type="title"/>
          </p:nvPr>
        </p:nvSpPr>
        <p:spPr>
          <a:xfrm>
            <a:off x="3633875" y="1012300"/>
            <a:ext cx="5412900" cy="1940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Dependencies</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3"/>
          <p:cNvSpPr/>
          <p:nvPr/>
        </p:nvSpPr>
        <p:spPr>
          <a:xfrm>
            <a:off x="-251152" y="4381821"/>
            <a:ext cx="663000" cy="254400"/>
          </a:xfrm>
          <a:prstGeom prst="rect">
            <a:avLst/>
          </a:prstGeom>
          <a:solidFill>
            <a:schemeClr val="accent2"/>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404503" y="4795897"/>
            <a:ext cx="663000" cy="254400"/>
          </a:xfrm>
          <a:prstGeom prst="rect">
            <a:avLst/>
          </a:prstGeom>
          <a:solidFill>
            <a:schemeClr val="lt1"/>
          </a:solidFill>
          <a:ln>
            <a:noFill/>
          </a:ln>
          <a:effectLst>
            <a:outerShdw blurRad="57150" rotWithShape="0" algn="bl" dir="42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8678355" y="4538799"/>
            <a:ext cx="681600" cy="28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8056451" y="4267576"/>
            <a:ext cx="423900" cy="18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8056451" y="4745080"/>
            <a:ext cx="423900" cy="18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8580321" y="4930032"/>
            <a:ext cx="423900" cy="18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8372753" y="4365465"/>
            <a:ext cx="681600" cy="2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txBox="1"/>
          <p:nvPr>
            <p:ph idx="4294967295" type="title"/>
          </p:nvPr>
        </p:nvSpPr>
        <p:spPr>
          <a:xfrm>
            <a:off x="2607400" y="205500"/>
            <a:ext cx="40944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Navigate</a:t>
            </a:r>
            <a:endParaRPr>
              <a:solidFill>
                <a:schemeClr val="dk2"/>
              </a:solidFill>
            </a:endParaRPr>
          </a:p>
        </p:txBody>
      </p:sp>
      <p:pic>
        <p:nvPicPr>
          <p:cNvPr id="440" name="Google Shape;440;p33"/>
          <p:cNvPicPr preferRelativeResize="0"/>
          <p:nvPr/>
        </p:nvPicPr>
        <p:blipFill>
          <a:blip r:embed="rId3">
            <a:alphaModFix/>
          </a:blip>
          <a:stretch>
            <a:fillRect/>
          </a:stretch>
        </p:blipFill>
        <p:spPr>
          <a:xfrm>
            <a:off x="7507650" y="0"/>
            <a:ext cx="1521475" cy="1521475"/>
          </a:xfrm>
          <a:prstGeom prst="rect">
            <a:avLst/>
          </a:prstGeom>
          <a:noFill/>
          <a:ln>
            <a:noFill/>
          </a:ln>
        </p:spPr>
      </p:pic>
      <p:sp>
        <p:nvSpPr>
          <p:cNvPr id="441" name="Google Shape;441;p33"/>
          <p:cNvSpPr txBox="1"/>
          <p:nvPr/>
        </p:nvSpPr>
        <p:spPr>
          <a:xfrm>
            <a:off x="1461825" y="4396350"/>
            <a:ext cx="6237300" cy="461700"/>
          </a:xfrm>
          <a:prstGeom prst="rect">
            <a:avLst/>
          </a:prstGeom>
          <a:noFill/>
          <a:ln>
            <a:noFill/>
          </a:ln>
        </p:spPr>
        <p:txBody>
          <a:bodyPr anchorCtr="0" anchor="t" bIns="91425" lIns="91425" spcFirstLastPara="1" rIns="91425" wrap="square" tIns="91425">
            <a:spAutoFit/>
          </a:bodyPr>
          <a:lstStyle/>
          <a:p>
            <a:pPr indent="0" lvl="0" marL="114300" rtl="0" algn="l">
              <a:spcBef>
                <a:spcPts val="0"/>
              </a:spcBef>
              <a:spcAft>
                <a:spcPts val="0"/>
              </a:spcAft>
              <a:buNone/>
            </a:pPr>
            <a:r>
              <a:t/>
            </a:r>
            <a:endParaRPr sz="1800">
              <a:solidFill>
                <a:schemeClr val="lt1"/>
              </a:solidFill>
              <a:latin typeface="Anaheim"/>
              <a:ea typeface="Anaheim"/>
              <a:cs typeface="Anaheim"/>
              <a:sym typeface="Anaheim"/>
            </a:endParaRPr>
          </a:p>
        </p:txBody>
      </p:sp>
      <p:pic>
        <p:nvPicPr>
          <p:cNvPr id="442" name="Google Shape;442;p33"/>
          <p:cNvPicPr preferRelativeResize="0"/>
          <p:nvPr/>
        </p:nvPicPr>
        <p:blipFill>
          <a:blip r:embed="rId4">
            <a:alphaModFix/>
          </a:blip>
          <a:stretch>
            <a:fillRect/>
          </a:stretch>
        </p:blipFill>
        <p:spPr>
          <a:xfrm>
            <a:off x="1019950" y="813825"/>
            <a:ext cx="6877050" cy="363855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